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41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5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4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51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43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44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45.xml"/>
  <Override ContentType="application/vnd.openxmlformats-officedocument.presentationml.notesSlide+xml" PartName="/ppt/notesSlides/notesSlide46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47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48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49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43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slide+xml" PartName="/ppt/slides/slide17.xml"/>
  <Override ContentType="application/vnd.openxmlformats-officedocument.presentationml.slide+xml" PartName="/ppt/slides/slide42.xml"/>
  <Override ContentType="application/vnd.openxmlformats-officedocument.presentationml.slide+xml" PartName="/ppt/slides/slide25.xml"/>
  <Override ContentType="application/vnd.openxmlformats-officedocument.presentationml.slide+xml" PartName="/ppt/slides/slide50.xml"/>
  <Override ContentType="application/vnd.openxmlformats-officedocument.presentationml.slide+xml" PartName="/ppt/slides/slide34.xml"/>
  <Override ContentType="application/vnd.openxmlformats-officedocument.presentationml.slide+xml" PartName="/ppt/slides/slide33.xml"/>
  <Override ContentType="application/vnd.openxmlformats-officedocument.presentationml.slide+xml" PartName="/ppt/slides/slide51.xml"/>
  <Override ContentType="application/vnd.openxmlformats-officedocument.presentationml.slide+xml" PartName="/ppt/slides/slide16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7.xml"/>
  <Override ContentType="application/vnd.openxmlformats-officedocument.presentationml.slide+xml" PartName="/ppt/slides/slide41.xml"/>
  <Override ContentType="application/vnd.openxmlformats-officedocument.presentationml.slide+xml" PartName="/ppt/slides/slide7.xml"/>
  <Override ContentType="application/vnd.openxmlformats-officedocument.presentationml.slide+xml" PartName="/ppt/slides/slide36.xml"/>
  <Override ContentType="application/vnd.openxmlformats-officedocument.presentationml.slide+xml" PartName="/ppt/slides/slide23.xml"/>
  <Override ContentType="application/vnd.openxmlformats-officedocument.presentationml.slide+xml" PartName="/ppt/slides/slide49.xml"/>
  <Override ContentType="application/vnd.openxmlformats-officedocument.presentationml.slide+xml" PartName="/ppt/slides/slide10.xml"/>
  <Override ContentType="application/vnd.openxmlformats-officedocument.presentationml.slide+xml" PartName="/ppt/slides/slide6.xml"/>
  <Override ContentType="application/vnd.openxmlformats-officedocument.presentationml.slide+xml" PartName="/ppt/slides/slide40.xml"/>
  <Override ContentType="application/vnd.openxmlformats-officedocument.presentationml.slide+xml" PartName="/ppt/slides/slide4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9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12.xml"/>
  <Override ContentType="application/vnd.openxmlformats-officedocument.presentationml.slide+xml" PartName="/ppt/slides/slide4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8.xml"/>
  <Override ContentType="application/vnd.openxmlformats-officedocument.presentationml.slide+xml" PartName="/ppt/slides/slide4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45.xml"/>
  <Override ContentType="application/vnd.openxmlformats-officedocument.presentationml.slide+xml" PartName="/ppt/slides/slide28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7.xml"/>
  <Override ContentType="application/vnd.openxmlformats-officedocument.presentationml.slide+xml" PartName="/ppt/slides/slide2.xml"/>
  <Override ContentType="application/vnd.openxmlformats-officedocument.presentationml.slide+xml" PartName="/ppt/slides/slide44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5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</p:sldIdLst>
  <p:sldSz cy="5143500" cx="9144000"/>
  <p:notesSz cx="6858000" cy="9144000"/>
  <p:embeddedFontLst>
    <p:embeddedFont>
      <p:font typeface="Roboto Slab"/>
      <p:regular r:id="rId57"/>
      <p:bold r:id="rId58"/>
    </p:embeddedFont>
    <p:embeddedFont>
      <p:font typeface="Roboto"/>
      <p:regular r:id="rId59"/>
      <p:bold r:id="rId60"/>
      <p:italic r:id="rId61"/>
      <p:boldItalic r:id="rId62"/>
    </p:embeddedFont>
    <p:embeddedFont>
      <p:font typeface="Open Sans SemiBold"/>
      <p:regular r:id="rId63"/>
      <p:bold r:id="rId64"/>
      <p:italic r:id="rId65"/>
      <p:boldItalic r:id="rId66"/>
    </p:embeddedFont>
    <p:embeddedFont>
      <p:font typeface="Helvetica Neue Light"/>
      <p:regular r:id="rId67"/>
      <p:bold r:id="rId68"/>
      <p:italic r:id="rId69"/>
      <p:boldItalic r:id="rId70"/>
    </p:embeddedFont>
    <p:embeddedFont>
      <p:font typeface="Open Sans Light"/>
      <p:regular r:id="rId71"/>
      <p:bold r:id="rId72"/>
      <p:italic r:id="rId73"/>
      <p:boldItalic r:id="rId74"/>
    </p:embeddedFont>
    <p:embeddedFont>
      <p:font typeface="Open Sans"/>
      <p:regular r:id="rId75"/>
      <p:bold r:id="rId76"/>
      <p:italic r:id="rId77"/>
      <p:boldItalic r:id="rId7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576">
          <p15:clr>
            <a:srgbClr val="9AA0A6"/>
          </p15:clr>
        </p15:guide>
        <p15:guide id="2" pos="5184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576"/>
        <p:guide pos="5184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slide" Target="slides/slide41.xml"/><Relationship Id="rId45" Type="http://schemas.openxmlformats.org/officeDocument/2006/relationships/slide" Target="slides/slide40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slide" Target="slides/slide43.xml"/><Relationship Id="rId47" Type="http://schemas.openxmlformats.org/officeDocument/2006/relationships/slide" Target="slides/slide42.xml"/><Relationship Id="rId49" Type="http://schemas.openxmlformats.org/officeDocument/2006/relationships/slide" Target="slides/slide4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73" Type="http://schemas.openxmlformats.org/officeDocument/2006/relationships/font" Target="fonts/OpenSansLight-italic.fntdata"/><Relationship Id="rId72" Type="http://schemas.openxmlformats.org/officeDocument/2006/relationships/font" Target="fonts/OpenSansLight-bold.fntdata"/><Relationship Id="rId31" Type="http://schemas.openxmlformats.org/officeDocument/2006/relationships/slide" Target="slides/slide26.xml"/><Relationship Id="rId75" Type="http://schemas.openxmlformats.org/officeDocument/2006/relationships/font" Target="fonts/OpenSans-regular.fntdata"/><Relationship Id="rId30" Type="http://schemas.openxmlformats.org/officeDocument/2006/relationships/slide" Target="slides/slide25.xml"/><Relationship Id="rId74" Type="http://schemas.openxmlformats.org/officeDocument/2006/relationships/font" Target="fonts/OpenSansLight-boldItalic.fntdata"/><Relationship Id="rId33" Type="http://schemas.openxmlformats.org/officeDocument/2006/relationships/slide" Target="slides/slide28.xml"/><Relationship Id="rId77" Type="http://schemas.openxmlformats.org/officeDocument/2006/relationships/font" Target="fonts/OpenSans-italic.fntdata"/><Relationship Id="rId32" Type="http://schemas.openxmlformats.org/officeDocument/2006/relationships/slide" Target="slides/slide27.xml"/><Relationship Id="rId76" Type="http://schemas.openxmlformats.org/officeDocument/2006/relationships/font" Target="fonts/OpenSans-bold.fntdata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78" Type="http://schemas.openxmlformats.org/officeDocument/2006/relationships/font" Target="fonts/OpenSans-boldItalic.fntdata"/><Relationship Id="rId71" Type="http://schemas.openxmlformats.org/officeDocument/2006/relationships/font" Target="fonts/OpenSansLight-regular.fntdata"/><Relationship Id="rId70" Type="http://schemas.openxmlformats.org/officeDocument/2006/relationships/font" Target="fonts/HelveticaNeueLight-boldItalic.fntdata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62" Type="http://schemas.openxmlformats.org/officeDocument/2006/relationships/font" Target="fonts/Roboto-boldItalic.fntdata"/><Relationship Id="rId61" Type="http://schemas.openxmlformats.org/officeDocument/2006/relationships/font" Target="fonts/Roboto-italic.fntdata"/><Relationship Id="rId20" Type="http://schemas.openxmlformats.org/officeDocument/2006/relationships/slide" Target="slides/slide15.xml"/><Relationship Id="rId64" Type="http://schemas.openxmlformats.org/officeDocument/2006/relationships/font" Target="fonts/OpenSansSemiBold-bold.fntdata"/><Relationship Id="rId63" Type="http://schemas.openxmlformats.org/officeDocument/2006/relationships/font" Target="fonts/OpenSansSemiBold-regular.fntdata"/><Relationship Id="rId22" Type="http://schemas.openxmlformats.org/officeDocument/2006/relationships/slide" Target="slides/slide17.xml"/><Relationship Id="rId66" Type="http://schemas.openxmlformats.org/officeDocument/2006/relationships/font" Target="fonts/OpenSansSemiBold-boldItalic.fntdata"/><Relationship Id="rId21" Type="http://schemas.openxmlformats.org/officeDocument/2006/relationships/slide" Target="slides/slide16.xml"/><Relationship Id="rId65" Type="http://schemas.openxmlformats.org/officeDocument/2006/relationships/font" Target="fonts/OpenSansSemiBold-italic.fntdata"/><Relationship Id="rId24" Type="http://schemas.openxmlformats.org/officeDocument/2006/relationships/slide" Target="slides/slide19.xml"/><Relationship Id="rId68" Type="http://schemas.openxmlformats.org/officeDocument/2006/relationships/font" Target="fonts/HelveticaNeueLight-bold.fntdata"/><Relationship Id="rId23" Type="http://schemas.openxmlformats.org/officeDocument/2006/relationships/slide" Target="slides/slide18.xml"/><Relationship Id="rId67" Type="http://schemas.openxmlformats.org/officeDocument/2006/relationships/font" Target="fonts/HelveticaNeueLight-regular.fntdata"/><Relationship Id="rId60" Type="http://schemas.openxmlformats.org/officeDocument/2006/relationships/font" Target="fonts/Roboto-bold.fntdata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69" Type="http://schemas.openxmlformats.org/officeDocument/2006/relationships/font" Target="fonts/HelveticaNeueLight-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slide" Target="slides/slide46.xml"/><Relationship Id="rId50" Type="http://schemas.openxmlformats.org/officeDocument/2006/relationships/slide" Target="slides/slide45.xml"/><Relationship Id="rId53" Type="http://schemas.openxmlformats.org/officeDocument/2006/relationships/slide" Target="slides/slide48.xml"/><Relationship Id="rId52" Type="http://schemas.openxmlformats.org/officeDocument/2006/relationships/slide" Target="slides/slide47.xml"/><Relationship Id="rId11" Type="http://schemas.openxmlformats.org/officeDocument/2006/relationships/slide" Target="slides/slide6.xml"/><Relationship Id="rId55" Type="http://schemas.openxmlformats.org/officeDocument/2006/relationships/slide" Target="slides/slide50.xml"/><Relationship Id="rId10" Type="http://schemas.openxmlformats.org/officeDocument/2006/relationships/slide" Target="slides/slide5.xml"/><Relationship Id="rId54" Type="http://schemas.openxmlformats.org/officeDocument/2006/relationships/slide" Target="slides/slide49.xml"/><Relationship Id="rId13" Type="http://schemas.openxmlformats.org/officeDocument/2006/relationships/slide" Target="slides/slide8.xml"/><Relationship Id="rId57" Type="http://schemas.openxmlformats.org/officeDocument/2006/relationships/font" Target="fonts/RobotoSlab-regular.fntdata"/><Relationship Id="rId12" Type="http://schemas.openxmlformats.org/officeDocument/2006/relationships/slide" Target="slides/slide7.xml"/><Relationship Id="rId56" Type="http://schemas.openxmlformats.org/officeDocument/2006/relationships/slide" Target="slides/slide51.xml"/><Relationship Id="rId15" Type="http://schemas.openxmlformats.org/officeDocument/2006/relationships/slide" Target="slides/slide10.xml"/><Relationship Id="rId59" Type="http://schemas.openxmlformats.org/officeDocument/2006/relationships/font" Target="fonts/Roboto-regular.fntdata"/><Relationship Id="rId14" Type="http://schemas.openxmlformats.org/officeDocument/2006/relationships/slide" Target="slides/slide9.xml"/><Relationship Id="rId58" Type="http://schemas.openxmlformats.org/officeDocument/2006/relationships/font" Target="fonts/RobotoSlab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56ba813a9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56ba813a9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In the context of application modernisation - monolith to microservices, distributed systems and large teams.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0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g883dc793f0_0_1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" name="Google Shape;372;g883dc793f0_0_1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Our teams were able to build independently, but were forced to collaborate closely in order to ship;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We had to manage and pay for an exponential amount of environments, or wear the cost of additional developer idle time;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Our delivery pipeline has grown linearly in time resulting in batching changes together;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Batching has resulted in increased failure and defect rates;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Integration tests failure results in disproportionately more time debugging them;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Deployments are riskier than when we were continuously shipping the original monolith;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The role of “Tester” emerged, whose job was to manually test features in fixed environments and fix build issues instead of coaching and doing exploratory testing;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The role of “Release Manager” emerged, to govern the entire release process;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-304800" lvl="0" marL="736600" rtl="0" algn="l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</a:pPr>
            <a:r>
              <a:rPr lang="en" sz="1200">
                <a:solidFill>
                  <a:srgbClr val="666666"/>
                </a:solidFill>
                <a:highlight>
                  <a:schemeClr val="lt1"/>
                </a:highlight>
              </a:rPr>
              <a:t>Tech debt has accumulated as a result of these pressures.</a:t>
            </a:r>
            <a:endParaRPr sz="1200">
              <a:solidFill>
                <a:srgbClr val="666666"/>
              </a:solidFill>
              <a:highlight>
                <a:schemeClr val="lt1"/>
              </a:highlight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400">
                <a:solidFill>
                  <a:schemeClr val="dk1"/>
                </a:solidFill>
              </a:rPr>
              <a:t>We used the same tools and approaches that worked for monoliths and applied it to our new world</a:t>
            </a:r>
            <a:endParaRPr b="1" sz="1400"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88074322b8_0_7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88074322b8_0_7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4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g74ba99f605_0_8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6" name="Google Shape;396;g74ba99f605_0_8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8bcddde25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8bcddde25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g72eaa11005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6" name="Google Shape;466;g72eaa11005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g883dc793f0_0_5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0" name="Google Shape;490;g883dc793f0_0_5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Needs to answer/demonstrate</a:t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Open Sans"/>
              <a:buChar char="-"/>
            </a:pPr>
            <a:r>
              <a:rPr lang="en" sz="105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No need for test environments</a:t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spcBef>
                <a:spcPts val="0"/>
              </a:spcBef>
              <a:spcAft>
                <a:spcPts val="0"/>
              </a:spcAft>
              <a:buClr>
                <a:srgbClr val="222222"/>
              </a:buClr>
              <a:buSzPts val="1050"/>
              <a:buFont typeface="Open Sans"/>
              <a:buChar char="-"/>
            </a:pPr>
            <a:r>
              <a:rPr lang="en" sz="105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Can-i-deploy (Pactflow)</a:t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0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g8057a9ef4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2" name="Google Shape;512;g8057a9ef4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3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8057a9ef4e_0_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5" name="Google Shape;525;g8057a9ef4e_0_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776817c5a2_0_9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776817c5a2_0_9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7" name="Shape 5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" name="Google Shape;548;g776817c5a2_0_9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9" name="Google Shape;549;g776817c5a2_0_9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883dc793f0_0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883dc793f0_0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2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g776817c5a2_0_9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4" name="Google Shape;564;g776817c5a2_0_9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776817c5a2_0_9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776817c5a2_0_9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2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g776817c5a2_0_9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4" name="Google Shape;604;g776817c5a2_0_9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5" name="Shape 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6" name="Google Shape;626;g776817c5a2_0_9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7" name="Google Shape;627;g776817c5a2_0_9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" name="Google Shape;652;g776817c5a2_0_9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3" name="Google Shape;653;g776817c5a2_0_9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Results are shared back to the broker</a:t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6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g883dc793f0_0_3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8" name="Google Shape;678;g883dc793f0_0_3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4" name="Shape 6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" name="Google Shape;685;g883dc793f0_0_49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6" name="Google Shape;686;g883dc793f0_0_49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93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883dc793f0_0_50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883dc793f0_0_50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2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" name="Google Shape;703;g776817c5a2_0_1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4" name="Google Shape;704;g776817c5a2_0_1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5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g88a85f5b2b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7" name="Google Shape;717;g88a85f5b2b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83dc793f0_0_2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83dc793f0_0_2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4" name="Shape 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5" name="Google Shape;735;g910e0950c0_0_1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6" name="Google Shape;736;g910e0950c0_0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4" name="Shape 7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5" name="Google Shape;755;g910e0950c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6" name="Google Shape;756;g910e0950c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3" name="Shape 7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4" name="Google Shape;774;g88a85f5b2b_0_1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5" name="Google Shape;775;g88a85f5b2b_0_1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2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g88a85f5b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4" name="Google Shape;794;g88a85f5b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5" name="Shape 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6" name="Google Shape;806;g88a85f5b2b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7" name="Google Shape;807;g88a85f5b2b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5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g88a85f5b2b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7" name="Google Shape;847;g88a85f5b2b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0" name="Shape 8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1" name="Google Shape;861;g88a85f5b2b_0_2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2" name="Google Shape;862;g88a85f5b2b_0_2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4" name="Shape 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5" name="Google Shape;895;g88a85f5b2b_0_2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6" name="Google Shape;896;g88a85f5b2b_0_2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3" name="Shape 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4" name="Google Shape;924;g776817c5a2_0_10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5" name="Google Shape;925;g776817c5a2_0_10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39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776817c5a2_0_10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776817c5a2_0_10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8401a021e8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8401a021e8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We know what good looks like. The state of devops</a:t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addition, Automated deployments (to test or prod, including automated environment provisioning) are associated with ~70% of elite performers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8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9" name="Google Shape;959;g72f9aa2cd2_2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0" name="Google Shape;960;g72f9aa2cd2_2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2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g88074322b8_0_2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4" name="Google Shape;1004;g88074322b8_0_2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2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3" name="Google Shape;1033;g8b497b182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4" name="Google Shape;1034;g8b497b182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6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g6f4e59926f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8" name="Google Shape;1048;g6f4e59926f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0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g7d92c597b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2" name="Google Shape;1062;g7d92c597b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4" name="Shape 10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" name="Google Shape;1075;g6f4e59926f_0_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6" name="Google Shape;1076;g6f4e59926f_0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8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83125c1b4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83125c1b4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3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g6faabf3170_0_17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5" name="Google Shape;1105;g6faabf3170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7" name="Shape 1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8" name="Google Shape;1118;g8b821a53de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9" name="Google Shape;1119;g8b821a53de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2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g7d92c597b2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4" name="Google Shape;1134;g7d92c597b2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3125c1b4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3125c1b4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6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88074322b8_0_2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88074322b8_0_2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4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72eaa11005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72eaa11005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8401a02203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8401a02203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83e200b10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83e200b10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88074322b8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1" name="Google Shape;261;g88074322b8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22222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g883dc793f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" name="Google Shape;332;g883dc793f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22222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We find that we have </a:t>
            </a:r>
            <a:r>
              <a:rPr lang="en">
                <a:solidFill>
                  <a:schemeClr val="dk1"/>
                </a:solidFill>
              </a:rPr>
              <a:t>Cohesive services, loosely coupled (want) but have cohesive teams, tightly coupled by services (got)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jp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6.jpg"/><Relationship Id="rId3" Type="http://schemas.openxmlformats.org/officeDocument/2006/relationships/image" Target="../media/image11.pn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jp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Relationship Id="rId3" Type="http://schemas.openxmlformats.org/officeDocument/2006/relationships/image" Target="../media/image8.png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8.jpg"/><Relationship Id="rId3" Type="http://schemas.openxmlformats.org/officeDocument/2006/relationships/image" Target="../media/image13.png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jpg"/><Relationship Id="rId3" Type="http://schemas.openxmlformats.org/officeDocument/2006/relationships/image" Target="../media/image15.png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-grey side 1 2">
  <p:cSld name="TITLE_ONLY_1_3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457200" y="187801"/>
            <a:ext cx="82296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2" name="Google Shape;52;p13"/>
          <p:cNvSpPr txBox="1"/>
          <p:nvPr>
            <p:ph idx="12" type="sldNum"/>
          </p:nvPr>
        </p:nvSpPr>
        <p:spPr>
          <a:xfrm>
            <a:off x="64366" y="4701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13"/>
          <p:cNvSpPr txBox="1"/>
          <p:nvPr/>
        </p:nvSpPr>
        <p:spPr>
          <a:xfrm>
            <a:off x="503700" y="871775"/>
            <a:ext cx="7855800" cy="4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6F6F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bar_blue.jpg" id="54" name="Google Shape;54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" y="0"/>
            <a:ext cx="18265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ue Section content">
  <p:cSld name="Blue Section content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4"/>
          <p:cNvSpPr txBox="1"/>
          <p:nvPr>
            <p:ph type="title"/>
          </p:nvPr>
        </p:nvSpPr>
        <p:spPr>
          <a:xfrm>
            <a:off x="277200" y="68400"/>
            <a:ext cx="8578800" cy="74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l">
              <a:spcBef>
                <a:spcPts val="0"/>
              </a:spcBef>
              <a:spcAft>
                <a:spcPts val="0"/>
              </a:spcAft>
              <a:buClr>
                <a:srgbClr val="0C396A"/>
              </a:buClr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7" name="Google Shape;57;p14"/>
          <p:cNvSpPr txBox="1"/>
          <p:nvPr>
            <p:ph idx="1" type="body"/>
          </p:nvPr>
        </p:nvSpPr>
        <p:spPr>
          <a:xfrm>
            <a:off x="277200" y="1200155"/>
            <a:ext cx="85788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l">
              <a:spcBef>
                <a:spcPts val="480"/>
              </a:spcBef>
              <a:spcAft>
                <a:spcPts val="0"/>
              </a:spcAft>
              <a:buClr>
                <a:srgbClr val="A5A5A5"/>
              </a:buClr>
              <a:buSzPts val="1800"/>
              <a:buFont typeface="Noto Symbol"/>
              <a:buChar char="▪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Noto Symbol"/>
              <a:buChar char="▪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Noto Symbol"/>
              <a:buChar char="▪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Noto Symbol"/>
              <a:buChar char="▪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Noto Symbol"/>
              <a:buChar char="▪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58" name="Google Shape;58;p1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" y="0"/>
            <a:ext cx="171300" cy="514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462135" y="4480334"/>
            <a:ext cx="506400" cy="548700"/>
          </a:xfrm>
          <a:prstGeom prst="rect">
            <a:avLst/>
          </a:prstGeom>
          <a:noFill/>
          <a:ln>
            <a:noFill/>
          </a:ln>
        </p:spPr>
      </p:pic>
      <p:sp>
        <p:nvSpPr>
          <p:cNvPr id="60" name="Google Shape;60;p14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-grey side 1 2 1">
  <p:cSld name="TITLE_ONLY_1_2_1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5"/>
          <p:cNvSpPr txBox="1"/>
          <p:nvPr>
            <p:ph type="title"/>
          </p:nvPr>
        </p:nvSpPr>
        <p:spPr>
          <a:xfrm>
            <a:off x="457200" y="187801"/>
            <a:ext cx="82296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63" name="Google Shape;63;p15"/>
          <p:cNvSpPr txBox="1"/>
          <p:nvPr/>
        </p:nvSpPr>
        <p:spPr>
          <a:xfrm>
            <a:off x="503700" y="871775"/>
            <a:ext cx="7855800" cy="4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6F6F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bar_blue.jpg" id="64" name="Google Shape;64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" y="0"/>
            <a:ext cx="182659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5"/>
          <p:cNvSpPr txBox="1"/>
          <p:nvPr>
            <p:ph idx="1" type="body"/>
          </p:nvPr>
        </p:nvSpPr>
        <p:spPr>
          <a:xfrm>
            <a:off x="369725" y="778500"/>
            <a:ext cx="8093100" cy="372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000"/>
              <a:buFont typeface="Open Sans"/>
              <a:buChar char="■"/>
              <a:defRPr sz="20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rgbClr val="A6A6A6"/>
              </a:buClr>
              <a:buSzPts val="1800"/>
              <a:buFont typeface="Open Sans"/>
              <a:buChar char="●"/>
              <a:defRPr sz="18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600"/>
              <a:buFont typeface="Open Sans"/>
              <a:buChar char="○"/>
              <a:defRPr sz="16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Open Sans"/>
              <a:buChar char="●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Open Sans"/>
              <a:buChar char="○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Open Sans"/>
              <a:buChar char="■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A6A6A6"/>
              </a:buClr>
              <a:buSzPts val="1400"/>
              <a:buFont typeface="Open Sans"/>
              <a:buChar char="●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6F6F6F"/>
              </a:buClr>
              <a:buSzPts val="1400"/>
              <a:buFont typeface="Open Sans"/>
              <a:buChar char="○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A6A6A6"/>
              </a:buClr>
              <a:buSzPts val="1400"/>
              <a:buFont typeface="Open Sans"/>
              <a:buChar char="■"/>
              <a:defRPr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2" type="sldNum"/>
          </p:nvPr>
        </p:nvSpPr>
        <p:spPr>
          <a:xfrm>
            <a:off x="244716" y="4701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Red">
  <p:cSld name="TITLE_1_1_1_1_1_1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ert_pg_red.jpg" id="68" name="Google Shape;68;p1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5" y="0"/>
            <a:ext cx="913293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6"/>
          <p:cNvSpPr txBox="1"/>
          <p:nvPr>
            <p:ph type="ctrTitle"/>
          </p:nvPr>
        </p:nvSpPr>
        <p:spPr>
          <a:xfrm>
            <a:off x="304800" y="632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0" name="Google Shape;70;p16"/>
          <p:cNvSpPr txBox="1"/>
          <p:nvPr>
            <p:ph idx="1" type="subTitle"/>
          </p:nvPr>
        </p:nvSpPr>
        <p:spPr>
          <a:xfrm>
            <a:off x="304800" y="1223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Open Sans"/>
              <a:buNone/>
              <a:defRPr sz="24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LightBlue">
  <p:cSld name="TITLE_1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ert_pg_blue.jpg" id="72" name="Google Shape;72;p1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5" y="0"/>
            <a:ext cx="913293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7"/>
          <p:cNvSpPr txBox="1"/>
          <p:nvPr>
            <p:ph type="ctrTitle"/>
          </p:nvPr>
        </p:nvSpPr>
        <p:spPr>
          <a:xfrm>
            <a:off x="304800" y="632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4" name="Google Shape;74;p17"/>
          <p:cNvSpPr txBox="1"/>
          <p:nvPr>
            <p:ph idx="1" type="subTitle"/>
          </p:nvPr>
        </p:nvSpPr>
        <p:spPr>
          <a:xfrm>
            <a:off x="304800" y="1223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Open Sans"/>
              <a:buNone/>
              <a:defRPr sz="24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9pPr>
          </a:lstStyle>
          <a:p/>
        </p:txBody>
      </p:sp>
      <p:pic>
        <p:nvPicPr>
          <p:cNvPr descr="logo_transparent.png" id="75" name="Google Shape;75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4492399"/>
            <a:ext cx="1651850" cy="438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-grey side 1">
  <p:cSld name="TITLE_ONLY_1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8"/>
          <p:cNvSpPr txBox="1"/>
          <p:nvPr>
            <p:ph type="title"/>
          </p:nvPr>
        </p:nvSpPr>
        <p:spPr>
          <a:xfrm>
            <a:off x="457200" y="187801"/>
            <a:ext cx="8229600" cy="590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78" name="Google Shape;78;p18"/>
          <p:cNvSpPr txBox="1"/>
          <p:nvPr>
            <p:ph idx="12" type="sldNum"/>
          </p:nvPr>
        </p:nvSpPr>
        <p:spPr>
          <a:xfrm>
            <a:off x="64366" y="4701426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" name="Google Shape;79;p18"/>
          <p:cNvSpPr txBox="1"/>
          <p:nvPr/>
        </p:nvSpPr>
        <p:spPr>
          <a:xfrm>
            <a:off x="503700" y="871775"/>
            <a:ext cx="7855800" cy="4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2000">
              <a:solidFill>
                <a:srgbClr val="6F6F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descr="bar_blue.jpg" id="80" name="Google Shape;80;p1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-4" y="0"/>
            <a:ext cx="182659" cy="51435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Green">
  <p:cSld name="Title Slide -Green"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" name="Google Shape;82;p19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5535" y="0"/>
            <a:ext cx="9132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3" name="Google Shape;83;p19"/>
          <p:cNvSpPr txBox="1"/>
          <p:nvPr>
            <p:ph type="ctrTitle"/>
          </p:nvPr>
        </p:nvSpPr>
        <p:spPr>
          <a:xfrm>
            <a:off x="304800" y="63242"/>
            <a:ext cx="7772400" cy="11598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2pPr>
            <a:lvl3pPr indent="0" lvl="2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3pPr>
            <a:lvl4pPr indent="0" lvl="3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4pPr>
            <a:lvl5pPr indent="0" lvl="4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5pPr>
            <a:lvl6pPr indent="0" lvl="5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6pPr>
            <a:lvl7pPr indent="0" lvl="6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7pPr>
            <a:lvl8pPr indent="0" lvl="7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8pPr>
            <a:lvl9pPr indent="0" lvl="8" marL="0" marR="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800"/>
              <a:buFont typeface="Roboto Slab"/>
              <a:buNone/>
              <a:defRPr/>
            </a:lvl9pPr>
          </a:lstStyle>
          <a:p/>
        </p:txBody>
      </p:sp>
      <p:sp>
        <p:nvSpPr>
          <p:cNvPr id="84" name="Google Shape;84;p19"/>
          <p:cNvSpPr txBox="1"/>
          <p:nvPr>
            <p:ph idx="1" type="subTitle"/>
          </p:nvPr>
        </p:nvSpPr>
        <p:spPr>
          <a:xfrm>
            <a:off x="304800" y="1223053"/>
            <a:ext cx="7772400" cy="78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800"/>
              <a:buFont typeface="Open Sans"/>
              <a:buNone/>
              <a:defRPr/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1400"/>
              <a:buFont typeface="Arial"/>
              <a:buNone/>
              <a:defRPr/>
            </a:lvl9pPr>
          </a:lstStyle>
          <a:p/>
        </p:txBody>
      </p:sp>
      <p:pic>
        <p:nvPicPr>
          <p:cNvPr id="85" name="Google Shape;85;p1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0998" y="4492398"/>
            <a:ext cx="1651800" cy="4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9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-grey side 1 1">
  <p:cSld name="Content page-grey side 1"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20"/>
          <p:cNvSpPr txBox="1"/>
          <p:nvPr>
            <p:ph type="title"/>
          </p:nvPr>
        </p:nvSpPr>
        <p:spPr>
          <a:xfrm>
            <a:off x="457200" y="187801"/>
            <a:ext cx="8229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89" name="Google Shape;89;p20"/>
          <p:cNvSpPr txBox="1"/>
          <p:nvPr>
            <p:ph idx="12" type="sldNum"/>
          </p:nvPr>
        </p:nvSpPr>
        <p:spPr>
          <a:xfrm>
            <a:off x="64366" y="4701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20"/>
          <p:cNvSpPr txBox="1"/>
          <p:nvPr/>
        </p:nvSpPr>
        <p:spPr>
          <a:xfrm>
            <a:off x="503700" y="871775"/>
            <a:ext cx="7855800" cy="4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Font typeface="Open Sans"/>
              <a:buNone/>
            </a:pPr>
            <a:r>
              <a:rPr b="0" i="0" lang="en" sz="2000" u="none" cap="none" strike="noStrike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pic>
        <p:nvPicPr>
          <p:cNvPr id="91" name="Google Shape;9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" y="0"/>
            <a:ext cx="1827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20"/>
          <p:cNvSpPr txBox="1"/>
          <p:nvPr/>
        </p:nvSpPr>
        <p:spPr>
          <a:xfrm>
            <a:off x="628650" y="866775"/>
            <a:ext cx="76389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F6F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page-grey side 1 1 1">
  <p:cSld name="Content page-grey side 1 1"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1"/>
          <p:cNvSpPr txBox="1"/>
          <p:nvPr>
            <p:ph type="title"/>
          </p:nvPr>
        </p:nvSpPr>
        <p:spPr>
          <a:xfrm>
            <a:off x="457200" y="187801"/>
            <a:ext cx="8229600" cy="59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95" name="Google Shape;95;p21"/>
          <p:cNvSpPr txBox="1"/>
          <p:nvPr>
            <p:ph idx="12" type="sldNum"/>
          </p:nvPr>
        </p:nvSpPr>
        <p:spPr>
          <a:xfrm>
            <a:off x="64366" y="4701425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Font typeface="Roboto Slab"/>
              <a:buNone/>
              <a:defRPr b="0" i="0" sz="900" u="none" cap="none" strike="noStrike">
                <a:solidFill>
                  <a:srgbClr val="A6A6A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21"/>
          <p:cNvSpPr txBox="1"/>
          <p:nvPr/>
        </p:nvSpPr>
        <p:spPr>
          <a:xfrm>
            <a:off x="503700" y="871775"/>
            <a:ext cx="7855800" cy="408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6F6F"/>
              </a:buClr>
              <a:buFont typeface="Open Sans"/>
              <a:buNone/>
            </a:pPr>
            <a:r>
              <a:rPr b="0" i="0" lang="en" sz="2000" u="none" cap="none" strike="noStrike">
                <a:solidFill>
                  <a:srgbClr val="6F6F6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</p:txBody>
      </p:sp>
      <p:pic>
        <p:nvPicPr>
          <p:cNvPr id="97" name="Google Shape;97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4" y="0"/>
            <a:ext cx="1869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Google Shape;98;p21"/>
          <p:cNvSpPr txBox="1"/>
          <p:nvPr/>
        </p:nvSpPr>
        <p:spPr>
          <a:xfrm>
            <a:off x="628650" y="866775"/>
            <a:ext cx="7638900" cy="4105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6F6F6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1">
  <p:cSld name="TITLE_AND_BODY_1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2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&amp; Subtitle">
  <p:cSld name="TITLE_2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3"/>
          <p:cNvSpPr txBox="1"/>
          <p:nvPr>
            <p:ph type="title"/>
          </p:nvPr>
        </p:nvSpPr>
        <p:spPr>
          <a:xfrm>
            <a:off x="666750" y="862013"/>
            <a:ext cx="7810500" cy="17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8890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17780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25400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34290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43180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52070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59690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68580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Helvetica Neue Light"/>
              <a:buNone/>
              <a:defRPr b="0" i="0" sz="42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3" name="Google Shape;103;p23"/>
          <p:cNvSpPr txBox="1"/>
          <p:nvPr>
            <p:ph idx="1" type="body"/>
          </p:nvPr>
        </p:nvSpPr>
        <p:spPr>
          <a:xfrm>
            <a:off x="666750" y="2652713"/>
            <a:ext cx="7810500" cy="59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228600" lvl="1" marL="9144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228600" lvl="2" marL="13716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228600" lvl="3" marL="18288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228600" lvl="4" marL="22860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Helvetica Neue Light"/>
              <a:buNone/>
              <a:defRPr b="0" i="0" sz="17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4" name="Google Shape;104;p23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Quote"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4"/>
          <p:cNvSpPr txBox="1"/>
          <p:nvPr>
            <p:ph idx="1" type="body"/>
          </p:nvPr>
        </p:nvSpPr>
        <p:spPr>
          <a:xfrm>
            <a:off x="895350" y="3357563"/>
            <a:ext cx="7358100" cy="25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14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7" name="Google Shape;107;p24"/>
          <p:cNvSpPr txBox="1"/>
          <p:nvPr>
            <p:ph idx="2" type="body"/>
          </p:nvPr>
        </p:nvSpPr>
        <p:spPr>
          <a:xfrm>
            <a:off x="895350" y="2266950"/>
            <a:ext cx="7358100" cy="333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Helvetica Neue Light"/>
              <a:buNone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08" name="Google Shape;108;p24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ullets">
  <p:cSld name="Bullets"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5"/>
          <p:cNvSpPr txBox="1"/>
          <p:nvPr>
            <p:ph idx="1" type="body"/>
          </p:nvPr>
        </p:nvSpPr>
        <p:spPr>
          <a:xfrm>
            <a:off x="633413" y="666750"/>
            <a:ext cx="7877100" cy="380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indent="-32385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-32385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-32385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-32385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-32385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-32385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-32385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-32385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-32385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Helvetica Neue Light"/>
              <a:buChar char="•"/>
              <a:defRPr b="0" i="0" sz="2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111" name="Google Shape;111;p25"/>
          <p:cNvSpPr txBox="1"/>
          <p:nvPr>
            <p:ph idx="12" type="sldNum"/>
          </p:nvPr>
        </p:nvSpPr>
        <p:spPr>
          <a:xfrm>
            <a:off x="4484637" y="4905375"/>
            <a:ext cx="170100" cy="1761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>
            <a:lvl1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indent="0" lvl="1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indent="0" lvl="2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indent="0" lvl="3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indent="0" lvl="4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indent="0" lvl="5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indent="0" lvl="6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indent="0" lvl="7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indent="0" lvl="8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Helvetica Neue Light"/>
              <a:buNone/>
              <a:defRPr b="0" i="0" sz="9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 sz="10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Aqua">
  <p:cSld name="TITLE_1_1"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ert_pg_aqua.jpg" id="113" name="Google Shape;113;p2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5" y="0"/>
            <a:ext cx="913293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6"/>
          <p:cNvSpPr txBox="1"/>
          <p:nvPr>
            <p:ph type="ctrTitle"/>
          </p:nvPr>
        </p:nvSpPr>
        <p:spPr>
          <a:xfrm>
            <a:off x="304800" y="632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15" name="Google Shape;115;p26"/>
          <p:cNvSpPr txBox="1"/>
          <p:nvPr>
            <p:ph idx="1" type="subTitle"/>
          </p:nvPr>
        </p:nvSpPr>
        <p:spPr>
          <a:xfrm>
            <a:off x="304800" y="1223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Open Sans"/>
              <a:buNone/>
              <a:defRPr sz="24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9pPr>
          </a:lstStyle>
          <a:p/>
        </p:txBody>
      </p:sp>
      <p:pic>
        <p:nvPicPr>
          <p:cNvPr descr="logo_transparent.png" id="116" name="Google Shape;116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4492399"/>
            <a:ext cx="1651850" cy="4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17" name="Google Shape;117;p26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 -Green 1">
  <p:cSld name="TITLE_1_1_1_1_1_2"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nsert_pg_green.jpg" id="119" name="Google Shape;119;p2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35" y="0"/>
            <a:ext cx="9132932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7"/>
          <p:cNvSpPr txBox="1"/>
          <p:nvPr>
            <p:ph type="ctrTitle"/>
          </p:nvPr>
        </p:nvSpPr>
        <p:spPr>
          <a:xfrm>
            <a:off x="304800" y="63242"/>
            <a:ext cx="7772400" cy="1159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800"/>
              <a:buFont typeface="Roboto Slab"/>
              <a:buNone/>
              <a:defRPr b="0" sz="3800">
                <a:solidFill>
                  <a:srgbClr val="FFFFFF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21" name="Google Shape;121;p27"/>
          <p:cNvSpPr txBox="1"/>
          <p:nvPr>
            <p:ph idx="1" type="subTitle"/>
          </p:nvPr>
        </p:nvSpPr>
        <p:spPr>
          <a:xfrm>
            <a:off x="304800" y="1223053"/>
            <a:ext cx="77724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EFEFEF"/>
              </a:buClr>
              <a:buSzPts val="2400"/>
              <a:buFont typeface="Open Sans"/>
              <a:buNone/>
              <a:defRPr sz="2400">
                <a:solidFill>
                  <a:srgbClr val="EFEFE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2pPr>
            <a:lvl3pPr lvl="2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3pPr>
            <a:lvl4pPr lvl="3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4pPr>
            <a:lvl5pPr lvl="4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5pPr>
            <a:lvl6pPr lvl="5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6pPr>
            <a:lvl7pPr lvl="6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7pPr>
            <a:lvl8pPr lvl="7" rtl="0">
              <a:spcBef>
                <a:spcPts val="1600"/>
              </a:spcBef>
              <a:spcAft>
                <a:spcPts val="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8pPr>
            <a:lvl9pPr lvl="8" rtl="0">
              <a:spcBef>
                <a:spcPts val="1600"/>
              </a:spcBef>
              <a:spcAft>
                <a:spcPts val="1600"/>
              </a:spcAft>
              <a:buClr>
                <a:srgbClr val="EFEFEF"/>
              </a:buClr>
              <a:buSzPts val="3000"/>
              <a:buNone/>
              <a:defRPr sz="3000">
                <a:solidFill>
                  <a:srgbClr val="EFEFEF"/>
                </a:solidFill>
              </a:defRPr>
            </a:lvl9pPr>
          </a:lstStyle>
          <a:p/>
        </p:txBody>
      </p:sp>
      <p:pic>
        <p:nvPicPr>
          <p:cNvPr descr="logo_transparent.png" id="122" name="Google Shape;1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0999" y="4492399"/>
            <a:ext cx="1651850" cy="438250"/>
          </a:xfrm>
          <a:prstGeom prst="rect">
            <a:avLst/>
          </a:prstGeom>
          <a:noFill/>
          <a:ln>
            <a:noFill/>
          </a:ln>
        </p:spPr>
      </p:pic>
      <p:sp>
        <p:nvSpPr>
          <p:cNvPr id="123" name="Google Shape;123;p27"/>
          <p:cNvSpPr txBox="1"/>
          <p:nvPr>
            <p:ph idx="12" type="sldNum"/>
          </p:nvPr>
        </p:nvSpPr>
        <p:spPr>
          <a:xfrm>
            <a:off x="8556784" y="4749851"/>
            <a:ext cx="548700" cy="393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buNone/>
              <a:defRPr sz="1300"/>
            </a:lvl1pPr>
            <a:lvl2pPr lvl="1" rtl="0">
              <a:buNone/>
              <a:defRPr sz="1300"/>
            </a:lvl2pPr>
            <a:lvl3pPr lvl="2" rtl="0">
              <a:buNone/>
              <a:defRPr sz="1300"/>
            </a:lvl3pPr>
            <a:lvl4pPr lvl="3" rtl="0">
              <a:buNone/>
              <a:defRPr sz="1300"/>
            </a:lvl4pPr>
            <a:lvl5pPr lvl="4" rtl="0">
              <a:buNone/>
              <a:defRPr sz="1300"/>
            </a:lvl5pPr>
            <a:lvl6pPr lvl="5" rtl="0">
              <a:buNone/>
              <a:defRPr sz="1300"/>
            </a:lvl6pPr>
            <a:lvl7pPr lvl="6" rtl="0">
              <a:buNone/>
              <a:defRPr sz="1300"/>
            </a:lvl7pPr>
            <a:lvl8pPr lvl="7" rtl="0">
              <a:buNone/>
              <a:defRPr sz="1300"/>
            </a:lvl8pPr>
            <a:lvl9pPr lvl="8" rtl="0">
              <a:buNone/>
              <a:defRPr sz="1300"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US 2018 - Text">
  <p:cSld name="CUSTOM_5"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8"/>
          <p:cNvSpPr/>
          <p:nvPr/>
        </p:nvSpPr>
        <p:spPr>
          <a:xfrm>
            <a:off x="0" y="0"/>
            <a:ext cx="9144000" cy="357600"/>
          </a:xfrm>
          <a:prstGeom prst="rect">
            <a:avLst/>
          </a:prstGeom>
          <a:solidFill>
            <a:srgbClr val="19285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192854"/>
              </a:solidFill>
            </a:endParaRPr>
          </a:p>
        </p:txBody>
      </p:sp>
      <p:pic>
        <p:nvPicPr>
          <p:cNvPr id="126" name="Google Shape;126;p28"/>
          <p:cNvPicPr preferRelativeResize="0"/>
          <p:nvPr/>
        </p:nvPicPr>
        <p:blipFill rotWithShape="1">
          <a:blip r:embed="rId2">
            <a:alphaModFix/>
          </a:blip>
          <a:srcRect b="0" l="66286" r="0" t="0"/>
          <a:stretch/>
        </p:blipFill>
        <p:spPr>
          <a:xfrm>
            <a:off x="8739399" y="-40164"/>
            <a:ext cx="404599" cy="455189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8"/>
          <p:cNvSpPr txBox="1"/>
          <p:nvPr>
            <p:ph type="title"/>
          </p:nvPr>
        </p:nvSpPr>
        <p:spPr>
          <a:xfrm>
            <a:off x="21775" y="7995"/>
            <a:ext cx="8229600" cy="35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 sz="1200"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 sz="1200"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 sz="1200"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 sz="1200"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 sz="1200"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 sz="1200"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 sz="1200"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 sz="1200"/>
            </a:lvl9pPr>
          </a:lstStyle>
          <a:p/>
        </p:txBody>
      </p:sp>
      <p:sp>
        <p:nvSpPr>
          <p:cNvPr id="128" name="Google Shape;128;p28"/>
          <p:cNvSpPr txBox="1"/>
          <p:nvPr>
            <p:ph idx="1" type="body"/>
          </p:nvPr>
        </p:nvSpPr>
        <p:spPr>
          <a:xfrm>
            <a:off x="97975" y="618329"/>
            <a:ext cx="8441100" cy="388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55600" lvl="0" marL="457200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2000"/>
              <a:buFont typeface="Open Sans"/>
              <a:buChar char="■"/>
              <a:defRPr sz="20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42900" lvl="1" marL="9144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Open Sans"/>
              <a:buChar char="●"/>
              <a:defRPr sz="18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30200" lvl="2" marL="13716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Open Sans"/>
              <a:buChar char="○"/>
              <a:defRPr sz="1600"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Open Sans"/>
              <a:buChar char="●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Open Sans"/>
              <a:buChar char="○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Open Sans"/>
              <a:buChar char="■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Open Sans"/>
              <a:buChar char="●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Open Sans"/>
              <a:buChar char="○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rgbClr val="B7B7B7"/>
              </a:buClr>
              <a:buSzPts val="1400"/>
              <a:buFont typeface="Open Sans"/>
              <a:buChar char="■"/>
              <a:defRPr>
                <a:solidFill>
                  <a:srgbClr val="B7B7B7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2.xml"/><Relationship Id="rId21" Type="http://schemas.openxmlformats.org/officeDocument/2006/relationships/slideLayout" Target="../slideLayouts/slideLayout21.xml"/><Relationship Id="rId24" Type="http://schemas.openxmlformats.org/officeDocument/2006/relationships/slideLayout" Target="../slideLayouts/slideLayout24.xml"/><Relationship Id="rId23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26" Type="http://schemas.openxmlformats.org/officeDocument/2006/relationships/slideLayout" Target="../slideLayouts/slideLayout26.xml"/><Relationship Id="rId25" Type="http://schemas.openxmlformats.org/officeDocument/2006/relationships/slideLayout" Target="../slideLayouts/slideLayout25.xml"/><Relationship Id="rId28" Type="http://schemas.openxmlformats.org/officeDocument/2006/relationships/theme" Target="../theme/theme2.xml"/><Relationship Id="rId27" Type="http://schemas.openxmlformats.org/officeDocument/2006/relationships/slideLayout" Target="../slideLayouts/slideLayout27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image" Target="../media/image20.png"/><Relationship Id="rId7" Type="http://schemas.openxmlformats.org/officeDocument/2006/relationships/image" Target="../media/image22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9.png"/><Relationship Id="rId4" Type="http://schemas.openxmlformats.org/officeDocument/2006/relationships/image" Target="../media/image31.png"/><Relationship Id="rId5" Type="http://schemas.openxmlformats.org/officeDocument/2006/relationships/image" Target="../media/image46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3.png"/><Relationship Id="rId4" Type="http://schemas.openxmlformats.org/officeDocument/2006/relationships/image" Target="../media/image44.png"/><Relationship Id="rId5" Type="http://schemas.openxmlformats.org/officeDocument/2006/relationships/image" Target="../media/image4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40.png"/><Relationship Id="rId4" Type="http://schemas.openxmlformats.org/officeDocument/2006/relationships/image" Target="../media/image38.png"/><Relationship Id="rId9" Type="http://schemas.openxmlformats.org/officeDocument/2006/relationships/image" Target="../media/image37.png"/><Relationship Id="rId5" Type="http://schemas.openxmlformats.org/officeDocument/2006/relationships/image" Target="../media/image41.png"/><Relationship Id="rId6" Type="http://schemas.openxmlformats.org/officeDocument/2006/relationships/image" Target="../media/image54.png"/><Relationship Id="rId7" Type="http://schemas.openxmlformats.org/officeDocument/2006/relationships/image" Target="../media/image49.png"/><Relationship Id="rId8" Type="http://schemas.openxmlformats.org/officeDocument/2006/relationships/image" Target="../media/image36.png"/><Relationship Id="rId10" Type="http://schemas.openxmlformats.org/officeDocument/2006/relationships/image" Target="../media/image42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3.png"/><Relationship Id="rId4" Type="http://schemas.openxmlformats.org/officeDocument/2006/relationships/image" Target="../media/image56.png"/><Relationship Id="rId9" Type="http://schemas.openxmlformats.org/officeDocument/2006/relationships/image" Target="../media/image51.png"/><Relationship Id="rId5" Type="http://schemas.openxmlformats.org/officeDocument/2006/relationships/image" Target="../media/image50.png"/><Relationship Id="rId6" Type="http://schemas.openxmlformats.org/officeDocument/2006/relationships/image" Target="../media/image48.png"/><Relationship Id="rId7" Type="http://schemas.openxmlformats.org/officeDocument/2006/relationships/image" Target="../media/image63.png"/><Relationship Id="rId8" Type="http://schemas.openxmlformats.org/officeDocument/2006/relationships/image" Target="../media/image58.png"/><Relationship Id="rId11" Type="http://schemas.openxmlformats.org/officeDocument/2006/relationships/image" Target="../media/image59.png"/><Relationship Id="rId10" Type="http://schemas.openxmlformats.org/officeDocument/2006/relationships/image" Target="../media/image57.png"/><Relationship Id="rId12" Type="http://schemas.openxmlformats.org/officeDocument/2006/relationships/image" Target="../media/image5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55.png"/><Relationship Id="rId5" Type="http://schemas.openxmlformats.org/officeDocument/2006/relationships/image" Target="../media/image19.png"/><Relationship Id="rId6" Type="http://schemas.openxmlformats.org/officeDocument/2006/relationships/image" Target="../media/image76.png"/><Relationship Id="rId7" Type="http://schemas.openxmlformats.org/officeDocument/2006/relationships/image" Target="../media/image77.png"/><Relationship Id="rId8" Type="http://schemas.openxmlformats.org/officeDocument/2006/relationships/image" Target="../media/image61.png"/><Relationship Id="rId11" Type="http://schemas.openxmlformats.org/officeDocument/2006/relationships/image" Target="../media/image64.png"/><Relationship Id="rId10" Type="http://schemas.openxmlformats.org/officeDocument/2006/relationships/image" Target="../media/image60.png"/><Relationship Id="rId13" Type="http://schemas.openxmlformats.org/officeDocument/2006/relationships/image" Target="../media/image65.png"/><Relationship Id="rId12" Type="http://schemas.openxmlformats.org/officeDocument/2006/relationships/image" Target="../media/image67.png"/><Relationship Id="rId15" Type="http://schemas.openxmlformats.org/officeDocument/2006/relationships/image" Target="../media/image62.png"/><Relationship Id="rId14" Type="http://schemas.openxmlformats.org/officeDocument/2006/relationships/image" Target="../media/image70.png"/><Relationship Id="rId17" Type="http://schemas.openxmlformats.org/officeDocument/2006/relationships/image" Target="../media/image68.png"/><Relationship Id="rId16" Type="http://schemas.openxmlformats.org/officeDocument/2006/relationships/image" Target="../media/image7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30.png"/><Relationship Id="rId5" Type="http://schemas.openxmlformats.org/officeDocument/2006/relationships/image" Target="../media/image21.png"/><Relationship Id="rId6" Type="http://schemas.openxmlformats.org/officeDocument/2006/relationships/image" Target="../media/image23.png"/><Relationship Id="rId7" Type="http://schemas.openxmlformats.org/officeDocument/2006/relationships/image" Target="../media/image35.png"/><Relationship Id="rId8" Type="http://schemas.openxmlformats.org/officeDocument/2006/relationships/image" Target="../media/image2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6.jpg"/><Relationship Id="rId4" Type="http://schemas.openxmlformats.org/officeDocument/2006/relationships/image" Target="../media/image73.png"/><Relationship Id="rId5" Type="http://schemas.openxmlformats.org/officeDocument/2006/relationships/image" Target="../media/image75.png"/><Relationship Id="rId6" Type="http://schemas.openxmlformats.org/officeDocument/2006/relationships/image" Target="../media/image72.png"/><Relationship Id="rId7" Type="http://schemas.openxmlformats.org/officeDocument/2006/relationships/image" Target="../media/image69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66.jpg"/><Relationship Id="rId4" Type="http://schemas.openxmlformats.org/officeDocument/2006/relationships/image" Target="../media/image72.png"/><Relationship Id="rId5" Type="http://schemas.openxmlformats.org/officeDocument/2006/relationships/image" Target="../media/image69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66.jpg"/><Relationship Id="rId4" Type="http://schemas.openxmlformats.org/officeDocument/2006/relationships/image" Target="../media/image73.png"/><Relationship Id="rId5" Type="http://schemas.openxmlformats.org/officeDocument/2006/relationships/image" Target="../media/image72.png"/><Relationship Id="rId6" Type="http://schemas.openxmlformats.org/officeDocument/2006/relationships/image" Target="../media/image6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66.jpg"/><Relationship Id="rId4" Type="http://schemas.openxmlformats.org/officeDocument/2006/relationships/image" Target="../media/image73.png"/><Relationship Id="rId5" Type="http://schemas.openxmlformats.org/officeDocument/2006/relationships/image" Target="../media/image72.png"/><Relationship Id="rId6" Type="http://schemas.openxmlformats.org/officeDocument/2006/relationships/image" Target="../media/image69.png"/><Relationship Id="rId7" Type="http://schemas.openxmlformats.org/officeDocument/2006/relationships/image" Target="../media/image7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66.jpg"/><Relationship Id="rId4" Type="http://schemas.openxmlformats.org/officeDocument/2006/relationships/image" Target="../media/image73.png"/><Relationship Id="rId9" Type="http://schemas.openxmlformats.org/officeDocument/2006/relationships/image" Target="../media/image81.jpg"/><Relationship Id="rId5" Type="http://schemas.openxmlformats.org/officeDocument/2006/relationships/image" Target="../media/image75.png"/><Relationship Id="rId6" Type="http://schemas.openxmlformats.org/officeDocument/2006/relationships/image" Target="../media/image78.png"/><Relationship Id="rId7" Type="http://schemas.openxmlformats.org/officeDocument/2006/relationships/image" Target="../media/image72.png"/><Relationship Id="rId8" Type="http://schemas.openxmlformats.org/officeDocument/2006/relationships/image" Target="../media/image69.png"/><Relationship Id="rId11" Type="http://schemas.openxmlformats.org/officeDocument/2006/relationships/image" Target="../media/image80.png"/><Relationship Id="rId10" Type="http://schemas.openxmlformats.org/officeDocument/2006/relationships/image" Target="../media/image8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66.jpg"/><Relationship Id="rId4" Type="http://schemas.openxmlformats.org/officeDocument/2006/relationships/image" Target="../media/image73.png"/><Relationship Id="rId9" Type="http://schemas.openxmlformats.org/officeDocument/2006/relationships/image" Target="../media/image81.jpg"/><Relationship Id="rId5" Type="http://schemas.openxmlformats.org/officeDocument/2006/relationships/image" Target="../media/image75.png"/><Relationship Id="rId6" Type="http://schemas.openxmlformats.org/officeDocument/2006/relationships/image" Target="../media/image78.png"/><Relationship Id="rId7" Type="http://schemas.openxmlformats.org/officeDocument/2006/relationships/image" Target="../media/image72.png"/><Relationship Id="rId8" Type="http://schemas.openxmlformats.org/officeDocument/2006/relationships/image" Target="../media/image69.png"/><Relationship Id="rId11" Type="http://schemas.openxmlformats.org/officeDocument/2006/relationships/image" Target="../media/image80.png"/><Relationship Id="rId10" Type="http://schemas.openxmlformats.org/officeDocument/2006/relationships/image" Target="../media/image8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66.jpg"/><Relationship Id="rId4" Type="http://schemas.openxmlformats.org/officeDocument/2006/relationships/image" Target="../media/image73.png"/><Relationship Id="rId9" Type="http://schemas.openxmlformats.org/officeDocument/2006/relationships/image" Target="../media/image81.jpg"/><Relationship Id="rId5" Type="http://schemas.openxmlformats.org/officeDocument/2006/relationships/image" Target="../media/image75.png"/><Relationship Id="rId6" Type="http://schemas.openxmlformats.org/officeDocument/2006/relationships/image" Target="../media/image78.png"/><Relationship Id="rId7" Type="http://schemas.openxmlformats.org/officeDocument/2006/relationships/image" Target="../media/image72.png"/><Relationship Id="rId8" Type="http://schemas.openxmlformats.org/officeDocument/2006/relationships/image" Target="../media/image69.png"/><Relationship Id="rId11" Type="http://schemas.openxmlformats.org/officeDocument/2006/relationships/image" Target="../media/image80.png"/><Relationship Id="rId10" Type="http://schemas.openxmlformats.org/officeDocument/2006/relationships/image" Target="../media/image8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66.jpg"/><Relationship Id="rId4" Type="http://schemas.openxmlformats.org/officeDocument/2006/relationships/image" Target="../media/image73.png"/><Relationship Id="rId9" Type="http://schemas.openxmlformats.org/officeDocument/2006/relationships/image" Target="../media/image81.jpg"/><Relationship Id="rId5" Type="http://schemas.openxmlformats.org/officeDocument/2006/relationships/image" Target="../media/image75.png"/><Relationship Id="rId6" Type="http://schemas.openxmlformats.org/officeDocument/2006/relationships/image" Target="../media/image78.png"/><Relationship Id="rId7" Type="http://schemas.openxmlformats.org/officeDocument/2006/relationships/image" Target="../media/image72.png"/><Relationship Id="rId8" Type="http://schemas.openxmlformats.org/officeDocument/2006/relationships/image" Target="../media/image69.png"/><Relationship Id="rId11" Type="http://schemas.openxmlformats.org/officeDocument/2006/relationships/image" Target="../media/image80.png"/><Relationship Id="rId10" Type="http://schemas.openxmlformats.org/officeDocument/2006/relationships/image" Target="../media/image8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99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79.png"/><Relationship Id="rId4" Type="http://schemas.openxmlformats.org/officeDocument/2006/relationships/image" Target="../media/image83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8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image" Target="../media/image6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4.png"/><Relationship Id="rId5" Type="http://schemas.openxmlformats.org/officeDocument/2006/relationships/image" Target="../media/image21.png"/><Relationship Id="rId6" Type="http://schemas.openxmlformats.org/officeDocument/2006/relationships/image" Target="../media/image65.png"/><Relationship Id="rId7" Type="http://schemas.openxmlformats.org/officeDocument/2006/relationships/image" Target="../media/image87.png"/><Relationship Id="rId8" Type="http://schemas.openxmlformats.org/officeDocument/2006/relationships/image" Target="../media/image86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84.png"/><Relationship Id="rId5" Type="http://schemas.openxmlformats.org/officeDocument/2006/relationships/image" Target="../media/image21.png"/><Relationship Id="rId6" Type="http://schemas.openxmlformats.org/officeDocument/2006/relationships/image" Target="../media/image94.png"/><Relationship Id="rId7" Type="http://schemas.openxmlformats.org/officeDocument/2006/relationships/image" Target="../media/image87.png"/><Relationship Id="rId8" Type="http://schemas.openxmlformats.org/officeDocument/2006/relationships/image" Target="../media/image86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image" Target="../media/image87.png"/><Relationship Id="rId7" Type="http://schemas.openxmlformats.org/officeDocument/2006/relationships/image" Target="../media/image86.png"/><Relationship Id="rId8" Type="http://schemas.openxmlformats.org/officeDocument/2006/relationships/image" Target="../media/image84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14.png"/><Relationship Id="rId4" Type="http://schemas.openxmlformats.org/officeDocument/2006/relationships/image" Target="../media/image21.png"/><Relationship Id="rId9" Type="http://schemas.openxmlformats.org/officeDocument/2006/relationships/image" Target="../media/image97.png"/><Relationship Id="rId5" Type="http://schemas.openxmlformats.org/officeDocument/2006/relationships/image" Target="../media/image89.png"/><Relationship Id="rId6" Type="http://schemas.openxmlformats.org/officeDocument/2006/relationships/image" Target="../media/image94.png"/><Relationship Id="rId7" Type="http://schemas.openxmlformats.org/officeDocument/2006/relationships/image" Target="../media/image90.png"/><Relationship Id="rId8" Type="http://schemas.openxmlformats.org/officeDocument/2006/relationships/image" Target="../media/image88.png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94.png"/><Relationship Id="rId4" Type="http://schemas.openxmlformats.org/officeDocument/2006/relationships/image" Target="../media/image84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87.png"/><Relationship Id="rId4" Type="http://schemas.openxmlformats.org/officeDocument/2006/relationships/image" Target="../media/image93.png"/><Relationship Id="rId9" Type="http://schemas.openxmlformats.org/officeDocument/2006/relationships/image" Target="../media/image92.png"/><Relationship Id="rId5" Type="http://schemas.openxmlformats.org/officeDocument/2006/relationships/image" Target="../media/image95.png"/><Relationship Id="rId6" Type="http://schemas.openxmlformats.org/officeDocument/2006/relationships/image" Target="../media/image94.png"/><Relationship Id="rId7" Type="http://schemas.openxmlformats.org/officeDocument/2006/relationships/image" Target="../media/image101.png"/><Relationship Id="rId8" Type="http://schemas.openxmlformats.org/officeDocument/2006/relationships/image" Target="../media/image91.png"/><Relationship Id="rId11" Type="http://schemas.openxmlformats.org/officeDocument/2006/relationships/image" Target="../media/image98.png"/><Relationship Id="rId10" Type="http://schemas.openxmlformats.org/officeDocument/2006/relationships/image" Target="../media/image96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87.png"/><Relationship Id="rId4" Type="http://schemas.openxmlformats.org/officeDocument/2006/relationships/image" Target="../media/image95.png"/><Relationship Id="rId9" Type="http://schemas.openxmlformats.org/officeDocument/2006/relationships/image" Target="../media/image104.png"/><Relationship Id="rId5" Type="http://schemas.openxmlformats.org/officeDocument/2006/relationships/image" Target="../media/image91.png"/><Relationship Id="rId6" Type="http://schemas.openxmlformats.org/officeDocument/2006/relationships/image" Target="../media/image92.png"/><Relationship Id="rId7" Type="http://schemas.openxmlformats.org/officeDocument/2006/relationships/image" Target="../media/image96.png"/><Relationship Id="rId8" Type="http://schemas.openxmlformats.org/officeDocument/2006/relationships/image" Target="../media/image100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9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Relationship Id="rId5" Type="http://schemas.openxmlformats.org/officeDocument/2006/relationships/image" Target="../media/image21.png"/><Relationship Id="rId6" Type="http://schemas.openxmlformats.org/officeDocument/2006/relationships/hyperlink" Target="https://cloud.google.com/devops/state-of-devops" TargetMode="External"/><Relationship Id="rId7" Type="http://schemas.openxmlformats.org/officeDocument/2006/relationships/image" Target="../media/image23.png"/><Relationship Id="rId8" Type="http://schemas.openxmlformats.org/officeDocument/2006/relationships/image" Target="../media/image35.png"/><Relationship Id="rId10" Type="http://schemas.openxmlformats.org/officeDocument/2006/relationships/image" Target="../media/image30.png"/></Relationships>
</file>

<file path=ppt/slides/_rels/slide40.xml.rels><?xml version="1.0" encoding="UTF-8" standalone="yes"?><Relationships xmlns="http://schemas.openxmlformats.org/package/2006/relationships"><Relationship Id="rId20" Type="http://schemas.openxmlformats.org/officeDocument/2006/relationships/image" Target="../media/image116.png"/><Relationship Id="rId22" Type="http://schemas.openxmlformats.org/officeDocument/2006/relationships/image" Target="../media/image120.png"/><Relationship Id="rId21" Type="http://schemas.openxmlformats.org/officeDocument/2006/relationships/image" Target="../media/image122.png"/><Relationship Id="rId24" Type="http://schemas.openxmlformats.org/officeDocument/2006/relationships/image" Target="../media/image121.png"/><Relationship Id="rId23" Type="http://schemas.openxmlformats.org/officeDocument/2006/relationships/image" Target="../media/image11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0.xml"/><Relationship Id="rId3" Type="http://schemas.openxmlformats.org/officeDocument/2006/relationships/image" Target="../media/image103.png"/><Relationship Id="rId4" Type="http://schemas.openxmlformats.org/officeDocument/2006/relationships/image" Target="../media/image106.png"/><Relationship Id="rId9" Type="http://schemas.openxmlformats.org/officeDocument/2006/relationships/image" Target="../media/image107.png"/><Relationship Id="rId26" Type="http://schemas.openxmlformats.org/officeDocument/2006/relationships/image" Target="../media/image129.png"/><Relationship Id="rId25" Type="http://schemas.openxmlformats.org/officeDocument/2006/relationships/image" Target="../media/image125.png"/><Relationship Id="rId28" Type="http://schemas.openxmlformats.org/officeDocument/2006/relationships/image" Target="../media/image142.png"/><Relationship Id="rId27" Type="http://schemas.openxmlformats.org/officeDocument/2006/relationships/image" Target="../media/image134.png"/><Relationship Id="rId5" Type="http://schemas.openxmlformats.org/officeDocument/2006/relationships/image" Target="../media/image102.png"/><Relationship Id="rId6" Type="http://schemas.openxmlformats.org/officeDocument/2006/relationships/image" Target="../media/image110.png"/><Relationship Id="rId29" Type="http://schemas.openxmlformats.org/officeDocument/2006/relationships/image" Target="../media/image124.png"/><Relationship Id="rId7" Type="http://schemas.openxmlformats.org/officeDocument/2006/relationships/image" Target="../media/image109.png"/><Relationship Id="rId8" Type="http://schemas.openxmlformats.org/officeDocument/2006/relationships/image" Target="../media/image105.png"/><Relationship Id="rId31" Type="http://schemas.openxmlformats.org/officeDocument/2006/relationships/image" Target="../media/image123.png"/><Relationship Id="rId30" Type="http://schemas.openxmlformats.org/officeDocument/2006/relationships/image" Target="../media/image136.png"/><Relationship Id="rId11" Type="http://schemas.openxmlformats.org/officeDocument/2006/relationships/image" Target="../media/image114.png"/><Relationship Id="rId10" Type="http://schemas.openxmlformats.org/officeDocument/2006/relationships/image" Target="../media/image108.png"/><Relationship Id="rId13" Type="http://schemas.openxmlformats.org/officeDocument/2006/relationships/image" Target="../media/image112.png"/><Relationship Id="rId12" Type="http://schemas.openxmlformats.org/officeDocument/2006/relationships/image" Target="../media/image113.png"/><Relationship Id="rId15" Type="http://schemas.openxmlformats.org/officeDocument/2006/relationships/image" Target="../media/image111.png"/><Relationship Id="rId14" Type="http://schemas.openxmlformats.org/officeDocument/2006/relationships/image" Target="../media/image128.png"/><Relationship Id="rId17" Type="http://schemas.openxmlformats.org/officeDocument/2006/relationships/image" Target="../media/image115.png"/><Relationship Id="rId16" Type="http://schemas.openxmlformats.org/officeDocument/2006/relationships/image" Target="../media/image117.png"/><Relationship Id="rId19" Type="http://schemas.openxmlformats.org/officeDocument/2006/relationships/image" Target="../media/image127.png"/><Relationship Id="rId18" Type="http://schemas.openxmlformats.org/officeDocument/2006/relationships/image" Target="../media/image119.png"/></Relationships>
</file>

<file path=ppt/slides/_rels/slide4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1.xml"/><Relationship Id="rId3" Type="http://schemas.openxmlformats.org/officeDocument/2006/relationships/image" Target="../media/image135.png"/><Relationship Id="rId4" Type="http://schemas.openxmlformats.org/officeDocument/2006/relationships/image" Target="../media/image137.png"/><Relationship Id="rId9" Type="http://schemas.openxmlformats.org/officeDocument/2006/relationships/image" Target="../media/image131.png"/><Relationship Id="rId5" Type="http://schemas.openxmlformats.org/officeDocument/2006/relationships/image" Target="../media/image126.png"/><Relationship Id="rId6" Type="http://schemas.openxmlformats.org/officeDocument/2006/relationships/image" Target="../media/image130.png"/><Relationship Id="rId7" Type="http://schemas.openxmlformats.org/officeDocument/2006/relationships/image" Target="../media/image148.png"/><Relationship Id="rId8" Type="http://schemas.openxmlformats.org/officeDocument/2006/relationships/image" Target="../media/image141.png"/><Relationship Id="rId11" Type="http://schemas.openxmlformats.org/officeDocument/2006/relationships/image" Target="../media/image132.png"/><Relationship Id="rId10" Type="http://schemas.openxmlformats.org/officeDocument/2006/relationships/image" Target="../media/image146.png"/><Relationship Id="rId12" Type="http://schemas.openxmlformats.org/officeDocument/2006/relationships/image" Target="../media/image133.png"/></Relationships>
</file>

<file path=ppt/slides/_rels/slide4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2.xml"/><Relationship Id="rId3" Type="http://schemas.openxmlformats.org/officeDocument/2006/relationships/image" Target="../media/image140.png"/><Relationship Id="rId4" Type="http://schemas.openxmlformats.org/officeDocument/2006/relationships/image" Target="../media/image138.png"/><Relationship Id="rId5" Type="http://schemas.openxmlformats.org/officeDocument/2006/relationships/image" Target="../media/image149.png"/><Relationship Id="rId6" Type="http://schemas.openxmlformats.org/officeDocument/2006/relationships/hyperlink" Target="https://pactflow.io/blog/hosted-stubs/" TargetMode="External"/><Relationship Id="rId7" Type="http://schemas.openxmlformats.org/officeDocument/2006/relationships/image" Target="../media/image152.png"/></Relationships>
</file>

<file path=ppt/slides/_rels/slide4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3.xml"/><Relationship Id="rId3" Type="http://schemas.openxmlformats.org/officeDocument/2006/relationships/hyperlink" Target="https://pactflow.io/blog/webhooks/" TargetMode="External"/><Relationship Id="rId4" Type="http://schemas.openxmlformats.org/officeDocument/2006/relationships/image" Target="../media/image19.png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139.png"/></Relationships>
</file>

<file path=ppt/slides/_rels/slide4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4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Relationship Id="rId6" Type="http://schemas.openxmlformats.org/officeDocument/2006/relationships/hyperlink" Target="https://pactflow.io/blog/secrets/" TargetMode="External"/><Relationship Id="rId7" Type="http://schemas.openxmlformats.org/officeDocument/2006/relationships/image" Target="../media/image145.png"/></Relationships>
</file>

<file path=ppt/slides/_rels/slide4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5.xml"/><Relationship Id="rId3" Type="http://schemas.openxmlformats.org/officeDocument/2006/relationships/image" Target="../media/image19.png"/><Relationship Id="rId4" Type="http://schemas.openxmlformats.org/officeDocument/2006/relationships/hyperlink" Target="https://pactflow.io/blog/verification-results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154.png"/></Relationships>
</file>

<file path=ppt/slides/_rels/slide4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6.xml"/><Relationship Id="rId3" Type="http://schemas.openxmlformats.org/officeDocument/2006/relationships/image" Target="../media/image19.png"/><Relationship Id="rId4" Type="http://schemas.openxmlformats.org/officeDocument/2006/relationships/hyperlink" Target="https://pactflow.io/blog/terraform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153.png"/><Relationship Id="rId8" Type="http://schemas.openxmlformats.org/officeDocument/2006/relationships/image" Target="../media/image147.png"/></Relationships>
</file>

<file path=ppt/slides/_rels/slide4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7.xml"/><Relationship Id="rId3" Type="http://schemas.openxmlformats.org/officeDocument/2006/relationships/image" Target="../media/image19.png"/><Relationship Id="rId4" Type="http://schemas.openxmlformats.org/officeDocument/2006/relationships/hyperlink" Target="https://pactflow.io/blog/saml-and-federated-authentication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21.png"/><Relationship Id="rId7" Type="http://schemas.openxmlformats.org/officeDocument/2006/relationships/image" Target="../media/image151.png"/></Relationships>
</file>

<file path=ppt/slides/_rels/slide4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8.xml"/><Relationship Id="rId3" Type="http://schemas.openxmlformats.org/officeDocument/2006/relationships/image" Target="../media/image143.png"/><Relationship Id="rId4" Type="http://schemas.openxmlformats.org/officeDocument/2006/relationships/hyperlink" Target="https://pactflow.io/blog/user-management-invite-users/" TargetMode="External"/><Relationship Id="rId5" Type="http://schemas.openxmlformats.org/officeDocument/2006/relationships/image" Target="../media/image144.png"/><Relationship Id="rId6" Type="http://schemas.openxmlformats.org/officeDocument/2006/relationships/image" Target="../media/image159.png"/><Relationship Id="rId7" Type="http://schemas.openxmlformats.org/officeDocument/2006/relationships/image" Target="../media/image150.png"/><Relationship Id="rId8" Type="http://schemas.openxmlformats.org/officeDocument/2006/relationships/image" Target="../media/image157.png"/></Relationships>
</file>

<file path=ppt/slides/_rels/slide4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9.xml"/><Relationship Id="rId3" Type="http://schemas.openxmlformats.org/officeDocument/2006/relationships/image" Target="../media/image19.png"/><Relationship Id="rId4" Type="http://schemas.openxmlformats.org/officeDocument/2006/relationships/hyperlink" Target="https://pactflow.io/blog/audit-api/" TargetMode="External"/><Relationship Id="rId5" Type="http://schemas.openxmlformats.org/officeDocument/2006/relationships/image" Target="../media/image14.png"/><Relationship Id="rId6" Type="http://schemas.openxmlformats.org/officeDocument/2006/relationships/image" Target="../media/image2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s://cloud.google.com/devops/state-of-devops" TargetMode="External"/><Relationship Id="rId4" Type="http://schemas.openxmlformats.org/officeDocument/2006/relationships/hyperlink" Target="https://www.capgemini.com/us-en/wp-content/uploads/sites/4/2019/03/CTR-Infographic.pdf" TargetMode="External"/><Relationship Id="rId5" Type="http://schemas.openxmlformats.org/officeDocument/2006/relationships/image" Target="../media/image19.png"/><Relationship Id="rId6" Type="http://schemas.openxmlformats.org/officeDocument/2006/relationships/image" Target="../media/image14.png"/><Relationship Id="rId7" Type="http://schemas.openxmlformats.org/officeDocument/2006/relationships/image" Target="../media/image21.png"/></Relationships>
</file>

<file path=ppt/slides/_rels/slide5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0.xml"/><Relationship Id="rId3" Type="http://schemas.openxmlformats.org/officeDocument/2006/relationships/image" Target="../media/image40.png"/><Relationship Id="rId4" Type="http://schemas.openxmlformats.org/officeDocument/2006/relationships/image" Target="../media/image126.png"/><Relationship Id="rId9" Type="http://schemas.openxmlformats.org/officeDocument/2006/relationships/image" Target="../media/image156.png"/><Relationship Id="rId5" Type="http://schemas.openxmlformats.org/officeDocument/2006/relationships/image" Target="../media/image135.png"/><Relationship Id="rId6" Type="http://schemas.openxmlformats.org/officeDocument/2006/relationships/image" Target="../media/image141.png"/><Relationship Id="rId7" Type="http://schemas.openxmlformats.org/officeDocument/2006/relationships/image" Target="../media/image133.png"/><Relationship Id="rId8" Type="http://schemas.openxmlformats.org/officeDocument/2006/relationships/image" Target="../media/image148.png"/><Relationship Id="rId11" Type="http://schemas.openxmlformats.org/officeDocument/2006/relationships/image" Target="../media/image158.png"/><Relationship Id="rId10" Type="http://schemas.openxmlformats.org/officeDocument/2006/relationships/image" Target="../media/image41.png"/><Relationship Id="rId12" Type="http://schemas.openxmlformats.org/officeDocument/2006/relationships/image" Target="../media/image54.png"/></Relationships>
</file>

<file path=ppt/slides/_rels/slide5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1.xml"/><Relationship Id="rId3" Type="http://schemas.openxmlformats.org/officeDocument/2006/relationships/image" Target="../media/image164.png"/><Relationship Id="rId4" Type="http://schemas.openxmlformats.org/officeDocument/2006/relationships/hyperlink" Target="mailto:hello@pactflow.io" TargetMode="External"/><Relationship Id="rId9" Type="http://schemas.openxmlformats.org/officeDocument/2006/relationships/image" Target="../media/image160.png"/><Relationship Id="rId5" Type="http://schemas.openxmlformats.org/officeDocument/2006/relationships/hyperlink" Target="https://pactflow.io" TargetMode="External"/><Relationship Id="rId6" Type="http://schemas.openxmlformats.org/officeDocument/2006/relationships/hyperlink" Target="https://twitter.com/pactflow" TargetMode="External"/><Relationship Id="rId7" Type="http://schemas.openxmlformats.org/officeDocument/2006/relationships/image" Target="../media/image155.png"/><Relationship Id="rId8" Type="http://schemas.openxmlformats.org/officeDocument/2006/relationships/image" Target="../media/image161.png"/><Relationship Id="rId11" Type="http://schemas.openxmlformats.org/officeDocument/2006/relationships/image" Target="../media/image162.png"/><Relationship Id="rId10" Type="http://schemas.openxmlformats.org/officeDocument/2006/relationships/image" Target="../media/image16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Relationship Id="rId4" Type="http://schemas.openxmlformats.org/officeDocument/2006/relationships/image" Target="../media/image14.png"/><Relationship Id="rId5" Type="http://schemas.openxmlformats.org/officeDocument/2006/relationships/image" Target="../media/image2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6.png"/><Relationship Id="rId4" Type="http://schemas.openxmlformats.org/officeDocument/2006/relationships/image" Target="../media/image24.png"/><Relationship Id="rId9" Type="http://schemas.openxmlformats.org/officeDocument/2006/relationships/image" Target="../media/image27.png"/><Relationship Id="rId5" Type="http://schemas.openxmlformats.org/officeDocument/2006/relationships/image" Target="../media/image32.png"/><Relationship Id="rId6" Type="http://schemas.openxmlformats.org/officeDocument/2006/relationships/image" Target="../media/image47.png"/><Relationship Id="rId7" Type="http://schemas.openxmlformats.org/officeDocument/2006/relationships/image" Target="../media/image33.png"/><Relationship Id="rId8" Type="http://schemas.openxmlformats.org/officeDocument/2006/relationships/image" Target="../media/image29.png"/><Relationship Id="rId11" Type="http://schemas.openxmlformats.org/officeDocument/2006/relationships/image" Target="../media/image28.png"/><Relationship Id="rId10" Type="http://schemas.openxmlformats.org/officeDocument/2006/relationships/image" Target="../media/image34.png"/><Relationship Id="rId12" Type="http://schemas.openxmlformats.org/officeDocument/2006/relationships/image" Target="../media/image7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0"/>
            <a:ext cx="1316500" cy="22458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4" name="Google Shape;134;p29"/>
          <p:cNvGrpSpPr/>
          <p:nvPr/>
        </p:nvGrpSpPr>
        <p:grpSpPr>
          <a:xfrm>
            <a:off x="3889175" y="2540088"/>
            <a:ext cx="1375000" cy="581696"/>
            <a:chOff x="793600" y="4482150"/>
            <a:chExt cx="1375000" cy="581696"/>
          </a:xfrm>
        </p:grpSpPr>
        <p:pic>
          <p:nvPicPr>
            <p:cNvPr id="135" name="Google Shape;135;p29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6" name="Google Shape;136;p29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37" name="Google Shape;137;p29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pic>
        <p:nvPicPr>
          <p:cNvPr id="138" name="Google Shape;138;p2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184033" y="2203539"/>
            <a:ext cx="4811616" cy="1151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952652" y="1788675"/>
            <a:ext cx="4057444" cy="11363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4" name="Google Shape;374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38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6" name="Google Shape;376;p38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77" name="Google Shape;377;p38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378" name="Google Shape;378;p38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79" name="Google Shape;379;p38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0" name="Google Shape;380;p38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381" name="Google Shape;381;p38"/>
          <p:cNvSpPr txBox="1"/>
          <p:nvPr/>
        </p:nvSpPr>
        <p:spPr>
          <a:xfrm>
            <a:off x="219575" y="1853025"/>
            <a:ext cx="87426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Test and/or Release coupling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Environment management vs developer idle time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Slower pipeline leading to batching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Batching increases failure and defect rates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Increased deployment risk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Separate testing teams introduced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“Release Manager” introduced to govern the entire release process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5275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Open Sans"/>
              <a:buChar char="●"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Tech debt accumulation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Approach for monoliths does not work for distributed systems</a:t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5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82" name="Google Shape;382;p38"/>
          <p:cNvSpPr txBox="1"/>
          <p:nvPr/>
        </p:nvSpPr>
        <p:spPr>
          <a:xfrm>
            <a:off x="639625" y="684875"/>
            <a:ext cx="58596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Where we went wrong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Cause and effect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1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68078" y="1410583"/>
            <a:ext cx="4268401" cy="3499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88" name="Google Shape;38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68075" y="1410551"/>
            <a:ext cx="4268401" cy="3499148"/>
          </a:xfrm>
          <a:prstGeom prst="rect">
            <a:avLst/>
          </a:prstGeom>
          <a:noFill/>
          <a:ln>
            <a:noFill/>
          </a:ln>
        </p:spPr>
      </p:pic>
      <p:sp>
        <p:nvSpPr>
          <p:cNvPr id="389" name="Google Shape;389;p39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0" name="Google Shape;390;p39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SHOULD BE DONE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1" name="Google Shape;391;p39"/>
          <p:cNvSpPr txBox="1"/>
          <p:nvPr/>
        </p:nvSpPr>
        <p:spPr>
          <a:xfrm>
            <a:off x="576750" y="627800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is Pact?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Microservice testing made easy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2" name="Google Shape;392;p39"/>
          <p:cNvSpPr txBox="1"/>
          <p:nvPr/>
        </p:nvSpPr>
        <p:spPr>
          <a:xfrm>
            <a:off x="576750" y="1853025"/>
            <a:ext cx="2997000" cy="292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Benefits: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Focus</a:t>
            </a: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on testing a single integration at a time - without having to deploy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N</a:t>
            </a: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o </a:t>
            </a: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dedicated test environments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Get </a:t>
            </a: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fast</a:t>
            </a: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reliable</a:t>
            </a: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feedback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Tests that </a:t>
            </a: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scale</a:t>
            </a: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linearly</a:t>
            </a:r>
            <a:endParaRPr b="1"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Deploy</a:t>
            </a: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 services independently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393" name="Google Shape;393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668074" y="1410554"/>
            <a:ext cx="4268401" cy="349914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3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9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p40"/>
          <p:cNvSpPr txBox="1"/>
          <p:nvPr/>
        </p:nvSpPr>
        <p:spPr>
          <a:xfrm>
            <a:off x="576750" y="1853025"/>
            <a:ext cx="35268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Pact is an Open Source tool that makes it easy to test microservices quickly, independently and release safely.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Pact is already used by thousands of companies worldwide.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 cases: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Javascript web applications (e.g. React)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Native mobile applications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RESTful microservices with JSON and XML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Asynchronous messaging (e.g. MQ)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99" name="Google Shape;399;p40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0" name="Google Shape;400;p40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01" name="Google Shape;401;p40"/>
          <p:cNvSpPr/>
          <p:nvPr/>
        </p:nvSpPr>
        <p:spPr>
          <a:xfrm>
            <a:off x="4026963" y="356038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A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2" name="Google Shape;402;p40"/>
          <p:cNvSpPr/>
          <p:nvPr/>
        </p:nvSpPr>
        <p:spPr>
          <a:xfrm>
            <a:off x="4026963" y="2538275"/>
            <a:ext cx="4491300" cy="493800"/>
          </a:xfrm>
          <a:prstGeom prst="rect">
            <a:avLst/>
          </a:prstGeom>
          <a:solidFill>
            <a:srgbClr val="38761D">
              <a:alpha val="47490"/>
            </a:srgbClr>
          </a:solidFill>
          <a:ln cap="flat" cmpd="sng" w="1905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API Gateway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03" name="Google Shape;403;p40"/>
          <p:cNvSpPr/>
          <p:nvPr/>
        </p:nvSpPr>
        <p:spPr>
          <a:xfrm>
            <a:off x="7145413" y="356040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B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04" name="Google Shape;404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975" y="1465438"/>
            <a:ext cx="691849" cy="55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405" name="Google Shape;405;p40"/>
          <p:cNvCxnSpPr>
            <a:stCxn id="404" idx="2"/>
          </p:cNvCxnSpPr>
          <p:nvPr/>
        </p:nvCxnSpPr>
        <p:spPr>
          <a:xfrm>
            <a:off x="5003900" y="2017463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06" name="Google Shape;406;p40"/>
          <p:cNvSpPr txBox="1"/>
          <p:nvPr/>
        </p:nvSpPr>
        <p:spPr>
          <a:xfrm>
            <a:off x="5059988" y="2194022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407" name="Google Shape;407;p40"/>
          <p:cNvGrpSpPr/>
          <p:nvPr/>
        </p:nvGrpSpPr>
        <p:grpSpPr>
          <a:xfrm>
            <a:off x="4657984" y="3039590"/>
            <a:ext cx="719400" cy="520800"/>
            <a:chOff x="1683488" y="2523613"/>
            <a:chExt cx="719400" cy="520800"/>
          </a:xfrm>
        </p:grpSpPr>
        <p:cxnSp>
          <p:nvCxnSpPr>
            <p:cNvPr id="408" name="Google Shape;408;p40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409" name="Google Shape;409;p40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10" name="Google Shape;410;p40"/>
          <p:cNvGrpSpPr/>
          <p:nvPr/>
        </p:nvGrpSpPr>
        <p:grpSpPr>
          <a:xfrm>
            <a:off x="7770613" y="3030154"/>
            <a:ext cx="719400" cy="520800"/>
            <a:chOff x="1683488" y="2523613"/>
            <a:chExt cx="719400" cy="520800"/>
          </a:xfrm>
        </p:grpSpPr>
        <p:cxnSp>
          <p:nvCxnSpPr>
            <p:cNvPr id="411" name="Google Shape;411;p40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412" name="Google Shape;412;p40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413" name="Google Shape;413;p40"/>
          <p:cNvGrpSpPr/>
          <p:nvPr/>
        </p:nvGrpSpPr>
        <p:grpSpPr>
          <a:xfrm>
            <a:off x="5385663" y="3809050"/>
            <a:ext cx="1773900" cy="196009"/>
            <a:chOff x="984842" y="2166973"/>
            <a:chExt cx="1773900" cy="196009"/>
          </a:xfrm>
        </p:grpSpPr>
        <p:cxnSp>
          <p:nvCxnSpPr>
            <p:cNvPr id="414" name="Google Shape;414;p40"/>
            <p:cNvCxnSpPr/>
            <p:nvPr/>
          </p:nvCxnSpPr>
          <p:spPr>
            <a:xfrm>
              <a:off x="984842" y="2166973"/>
              <a:ext cx="1773900" cy="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415" name="Google Shape;415;p40"/>
            <p:cNvSpPr txBox="1"/>
            <p:nvPr/>
          </p:nvSpPr>
          <p:spPr>
            <a:xfrm>
              <a:off x="1512138" y="2195282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416" name="Google Shape;416;p40"/>
          <p:cNvSpPr txBox="1"/>
          <p:nvPr/>
        </p:nvSpPr>
        <p:spPr>
          <a:xfrm>
            <a:off x="576750" y="627800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 is Pact?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Microservice testing made easy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17" name="Google Shape;417;p40"/>
          <p:cNvSpPr/>
          <p:nvPr/>
        </p:nvSpPr>
        <p:spPr>
          <a:xfrm>
            <a:off x="7159638" y="436703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C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18" name="Google Shape;418;p40"/>
          <p:cNvSpPr txBox="1"/>
          <p:nvPr/>
        </p:nvSpPr>
        <p:spPr>
          <a:xfrm>
            <a:off x="4753759" y="4356599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JSON/XML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419" name="Google Shape;419;p40"/>
          <p:cNvCxnSpPr>
            <a:stCxn id="401" idx="2"/>
            <a:endCxn id="420" idx="1"/>
          </p:cNvCxnSpPr>
          <p:nvPr/>
        </p:nvCxnSpPr>
        <p:spPr>
          <a:xfrm flipH="1" rot="-5400000">
            <a:off x="5080713" y="3672738"/>
            <a:ext cx="557700" cy="1320600"/>
          </a:xfrm>
          <a:prstGeom prst="bentConnector2">
            <a:avLst/>
          </a:prstGeom>
          <a:noFill/>
          <a:ln cap="flat" cmpd="sng" w="19050">
            <a:solidFill>
              <a:srgbClr val="666666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421" name="Google Shape;421;p40"/>
          <p:cNvCxnSpPr>
            <a:stCxn id="420" idx="3"/>
            <a:endCxn id="417" idx="1"/>
          </p:cNvCxnSpPr>
          <p:nvPr/>
        </p:nvCxnSpPr>
        <p:spPr>
          <a:xfrm>
            <a:off x="6528550" y="4611818"/>
            <a:ext cx="631200" cy="2100"/>
          </a:xfrm>
          <a:prstGeom prst="bentConnector3">
            <a:avLst>
              <a:gd fmla="val 49991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422" name="Google Shape;422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564" y="3338323"/>
            <a:ext cx="158172" cy="1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0"/>
          <p:cNvPicPr preferRelativeResize="0"/>
          <p:nvPr/>
        </p:nvPicPr>
        <p:blipFill rotWithShape="1">
          <a:blip r:embed="rId5">
            <a:alphaModFix/>
          </a:blip>
          <a:srcRect b="18536" l="30723" r="32102" t="16583"/>
          <a:stretch/>
        </p:blipFill>
        <p:spPr>
          <a:xfrm>
            <a:off x="4745575" y="1316675"/>
            <a:ext cx="115725" cy="11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24" name="Google Shape;424;p4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8949" y="3316338"/>
            <a:ext cx="115725" cy="2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Google Shape;425;p4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8213" y="4194250"/>
            <a:ext cx="137201" cy="137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26" name="Google Shape;426;p40"/>
          <p:cNvGrpSpPr/>
          <p:nvPr/>
        </p:nvGrpSpPr>
        <p:grpSpPr>
          <a:xfrm>
            <a:off x="6000250" y="4511318"/>
            <a:ext cx="547800" cy="201000"/>
            <a:chOff x="6076450" y="4513450"/>
            <a:chExt cx="547800" cy="201000"/>
          </a:xfrm>
        </p:grpSpPr>
        <p:sp>
          <p:nvSpPr>
            <p:cNvPr id="427" name="Google Shape;427;p40"/>
            <p:cNvSpPr/>
            <p:nvPr/>
          </p:nvSpPr>
          <p:spPr>
            <a:xfrm rot="-5400000">
              <a:off x="6268750" y="4332488"/>
              <a:ext cx="163200" cy="547800"/>
            </a:xfrm>
            <a:prstGeom prst="can">
              <a:avLst>
                <a:gd fmla="val 25000" name="adj"/>
              </a:avLst>
            </a:prstGeom>
            <a:solidFill>
              <a:srgbClr val="1155CC">
                <a:alpha val="50840"/>
              </a:srgbClr>
            </a:solidFill>
            <a:ln cap="flat" cmpd="sng" w="9525">
              <a:solidFill>
                <a:srgbClr val="00B6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6095950" y="4513450"/>
              <a:ext cx="5088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MQ</a:t>
              </a:r>
              <a:endParaRPr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428" name="Google Shape;428;p40"/>
          <p:cNvCxnSpPr>
            <a:stCxn id="429" idx="2"/>
          </p:cNvCxnSpPr>
          <p:nvPr/>
        </p:nvCxnSpPr>
        <p:spPr>
          <a:xfrm>
            <a:off x="7424700" y="2013350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430" name="Google Shape;430;p40"/>
          <p:cNvSpPr txBox="1"/>
          <p:nvPr/>
        </p:nvSpPr>
        <p:spPr>
          <a:xfrm>
            <a:off x="6586275" y="2189900"/>
            <a:ext cx="793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431" name="Google Shape;431;p4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4025" y="1198476"/>
            <a:ext cx="421990" cy="31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32" name="Google Shape;432;p4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6763" y="1148809"/>
            <a:ext cx="368600" cy="3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4000" y="1496675"/>
            <a:ext cx="301410" cy="5208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41"/>
          <p:cNvSpPr txBox="1"/>
          <p:nvPr/>
        </p:nvSpPr>
        <p:spPr>
          <a:xfrm>
            <a:off x="576750" y="1853025"/>
            <a:ext cx="3839400" cy="1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Pactflow’s microservices continuous delivery platform</a:t>
            </a:r>
            <a:b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Collaborate with Pact and Spring Cloud Contract across many teams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Fully managed and hardened for scale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Gain insights into API integration issues quickly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Integrates with your tools + workflow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Orchestrate complex build, test and deployment pipelines 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...and more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39" name="Google Shape;439;p41"/>
          <p:cNvSpPr txBox="1"/>
          <p:nvPr/>
        </p:nvSpPr>
        <p:spPr>
          <a:xfrm>
            <a:off x="525175" y="704000"/>
            <a:ext cx="7263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Pactflow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Contract-testing at </a:t>
            </a:r>
            <a:r>
              <a:rPr i="1"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scale</a:t>
            </a:r>
            <a:endParaRPr i="1"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0" name="Google Shape;440;p4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42" name="Google Shape;442;p41"/>
          <p:cNvSpPr/>
          <p:nvPr/>
        </p:nvSpPr>
        <p:spPr>
          <a:xfrm>
            <a:off x="5945175" y="3574725"/>
            <a:ext cx="1344600" cy="480300"/>
          </a:xfrm>
          <a:prstGeom prst="rect">
            <a:avLst/>
          </a:prstGeom>
          <a:solidFill>
            <a:srgbClr val="C27BA0">
              <a:alpha val="48600"/>
            </a:srgbClr>
          </a:solidFill>
          <a:ln cap="flat" cmpd="sng" w="19050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Broker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3" name="Google Shape;443;p41"/>
          <p:cNvSpPr/>
          <p:nvPr/>
        </p:nvSpPr>
        <p:spPr>
          <a:xfrm>
            <a:off x="4371813" y="288223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Collaboration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4" name="Google Shape;444;p41"/>
          <p:cNvSpPr/>
          <p:nvPr/>
        </p:nvSpPr>
        <p:spPr>
          <a:xfrm>
            <a:off x="4371813" y="2189750"/>
            <a:ext cx="4491300" cy="493800"/>
          </a:xfrm>
          <a:prstGeom prst="rect">
            <a:avLst/>
          </a:prstGeom>
          <a:solidFill>
            <a:srgbClr val="38761D">
              <a:alpha val="47490"/>
            </a:srgbClr>
          </a:solidFill>
          <a:ln cap="flat" cmpd="sng" w="1905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Security, Identity + Access Management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5" name="Google Shape;445;p41"/>
          <p:cNvSpPr/>
          <p:nvPr/>
        </p:nvSpPr>
        <p:spPr>
          <a:xfrm>
            <a:off x="7518513" y="28822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Integrations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6" name="Google Shape;446;p41"/>
          <p:cNvSpPr/>
          <p:nvPr/>
        </p:nvSpPr>
        <p:spPr>
          <a:xfrm>
            <a:off x="4371813" y="4256475"/>
            <a:ext cx="4491300" cy="493800"/>
          </a:xfrm>
          <a:prstGeom prst="rect">
            <a:avLst/>
          </a:prstGeom>
          <a:solidFill>
            <a:srgbClr val="C27BA0">
              <a:alpha val="48600"/>
            </a:srgbClr>
          </a:solidFill>
          <a:ln cap="flat" cmpd="sng" w="19050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Pact + OSS Tooling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7" name="Google Shape;447;p41"/>
          <p:cNvSpPr/>
          <p:nvPr/>
        </p:nvSpPr>
        <p:spPr>
          <a:xfrm>
            <a:off x="4384513" y="3574725"/>
            <a:ext cx="1344600" cy="493800"/>
          </a:xfrm>
          <a:prstGeom prst="rect">
            <a:avLst/>
          </a:prstGeom>
          <a:noFill/>
          <a:ln cap="flat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Protocols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8" name="Google Shape;448;p41"/>
          <p:cNvSpPr/>
          <p:nvPr/>
        </p:nvSpPr>
        <p:spPr>
          <a:xfrm>
            <a:off x="7505813" y="35693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449" name="Google Shape;449;p41"/>
          <p:cNvSpPr/>
          <p:nvPr/>
        </p:nvSpPr>
        <p:spPr>
          <a:xfrm>
            <a:off x="5945163" y="2898425"/>
            <a:ext cx="1344600" cy="493800"/>
          </a:xfrm>
          <a:prstGeom prst="rect">
            <a:avLst/>
          </a:prstGeom>
          <a:noFill/>
          <a:ln cap="flat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Automation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450" name="Google Shape;450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187" y="4202350"/>
            <a:ext cx="324503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41"/>
          <p:cNvPicPr preferRelativeResize="0"/>
          <p:nvPr/>
        </p:nvPicPr>
        <p:blipFill rotWithShape="1">
          <a:blip r:embed="rId4">
            <a:alphaModFix/>
          </a:blip>
          <a:srcRect b="19326" l="0" r="0" t="21113"/>
          <a:stretch/>
        </p:blipFill>
        <p:spPr>
          <a:xfrm>
            <a:off x="3072050" y="4013200"/>
            <a:ext cx="473700" cy="28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5088" y="3818763"/>
            <a:ext cx="302200" cy="3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3" name="Google Shape;453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0291" y="4365601"/>
            <a:ext cx="303569" cy="303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54" name="Google Shape;454;p41"/>
          <p:cNvGrpSpPr/>
          <p:nvPr/>
        </p:nvGrpSpPr>
        <p:grpSpPr>
          <a:xfrm>
            <a:off x="3035000" y="3736088"/>
            <a:ext cx="547800" cy="201000"/>
            <a:chOff x="1617025" y="2195463"/>
            <a:chExt cx="547800" cy="201000"/>
          </a:xfrm>
        </p:grpSpPr>
        <p:sp>
          <p:nvSpPr>
            <p:cNvPr id="455" name="Google Shape;455;p41"/>
            <p:cNvSpPr/>
            <p:nvPr/>
          </p:nvSpPr>
          <p:spPr>
            <a:xfrm rot="-5400000">
              <a:off x="1809325" y="2014500"/>
              <a:ext cx="163200" cy="547800"/>
            </a:xfrm>
            <a:prstGeom prst="can">
              <a:avLst>
                <a:gd fmla="val 25000" name="adj"/>
              </a:avLst>
            </a:prstGeom>
            <a:solidFill>
              <a:srgbClr val="1155CC">
                <a:alpha val="50840"/>
              </a:srgbClr>
            </a:solidFill>
            <a:ln cap="flat" cmpd="sng" w="9525">
              <a:solidFill>
                <a:srgbClr val="00B6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6" name="Google Shape;456;p41"/>
            <p:cNvSpPr/>
            <p:nvPr/>
          </p:nvSpPr>
          <p:spPr>
            <a:xfrm>
              <a:off x="1636525" y="2195463"/>
              <a:ext cx="5088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</a:rPr>
                <a:t>MQ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pic>
        <p:nvPicPr>
          <p:cNvPr id="457" name="Google Shape;457;p4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4312" y="4031563"/>
            <a:ext cx="336674" cy="25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58" name="Google Shape;458;p4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59462" y="4320095"/>
            <a:ext cx="473700" cy="16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9" name="Google Shape;459;p4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12163" y="1802338"/>
            <a:ext cx="324500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1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98285" y="1823531"/>
            <a:ext cx="752294" cy="28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461" name="Google Shape;461;p4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2355" y="1893612"/>
            <a:ext cx="578031" cy="1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62" name="Google Shape;462;p41"/>
          <p:cNvSpPr/>
          <p:nvPr/>
        </p:nvSpPr>
        <p:spPr>
          <a:xfrm>
            <a:off x="4016175" y="3723694"/>
            <a:ext cx="126900" cy="947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63" name="Google Shape;463;p41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32938" y="3797953"/>
            <a:ext cx="201000" cy="2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67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4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9" name="Google Shape;469;p42"/>
          <p:cNvSpPr txBox="1"/>
          <p:nvPr/>
        </p:nvSpPr>
        <p:spPr>
          <a:xfrm>
            <a:off x="677575" y="704000"/>
            <a:ext cx="58596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Open Source</a:t>
            </a: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...and in your preferred language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470" name="Google Shape;470;p4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471" name="Google Shape;471;p42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472" name="Google Shape;472;p42"/>
            <p:cNvPicPr preferRelativeResize="0"/>
            <p:nvPr/>
          </p:nvPicPr>
          <p:blipFill rotWithShape="1">
            <a:blip r:embed="rId3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73" name="Google Shape;473;p42"/>
            <p:cNvPicPr preferRelativeResize="0"/>
            <p:nvPr/>
          </p:nvPicPr>
          <p:blipFill rotWithShape="1">
            <a:blip r:embed="rId4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" name="Google Shape;474;p42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pic>
        <p:nvPicPr>
          <p:cNvPr id="475" name="Google Shape;475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6" name="Google Shape;476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086750" y="3401000"/>
            <a:ext cx="1110648" cy="581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77" name="Google Shape;477;p4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15849" y="2038300"/>
            <a:ext cx="537699" cy="983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78" name="Google Shape;478;p4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109300" y="2280900"/>
            <a:ext cx="1174182" cy="44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9" name="Google Shape;479;p4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068963" y="2004648"/>
            <a:ext cx="991125" cy="105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4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949013" y="3248675"/>
            <a:ext cx="886324" cy="88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4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091088" y="3263700"/>
            <a:ext cx="735871" cy="827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4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67325" y="3263700"/>
            <a:ext cx="856275" cy="8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3" name="Google Shape;483;p42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970550" y="2091150"/>
            <a:ext cx="856274" cy="856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4" name="Google Shape;484;p42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6539213" y="2073413"/>
            <a:ext cx="753525" cy="8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42"/>
          <p:cNvPicPr preferRelativeResize="0"/>
          <p:nvPr/>
        </p:nvPicPr>
        <p:blipFill rotWithShape="1">
          <a:blip r:embed="rId15">
            <a:alphaModFix/>
          </a:blip>
          <a:srcRect b="18536" l="30723" r="32102" t="16583"/>
          <a:stretch/>
        </p:blipFill>
        <p:spPr>
          <a:xfrm>
            <a:off x="677575" y="2003500"/>
            <a:ext cx="1050825" cy="103159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6" name="Google Shape;486;p42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4028725" y="3278725"/>
            <a:ext cx="856275" cy="856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87" name="Google Shape;487;p42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506949" y="3301677"/>
            <a:ext cx="969601" cy="751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43"/>
          <p:cNvSpPr txBox="1"/>
          <p:nvPr/>
        </p:nvSpPr>
        <p:spPr>
          <a:xfrm>
            <a:off x="601375" y="704000"/>
            <a:ext cx="81321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numbers, revisited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Pactflow supports</a:t>
            </a: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high performing organisations</a:t>
            </a:r>
            <a:endParaRPr baseline="30000"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493" name="Google Shape;493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Google Shape;494;p43"/>
          <p:cNvSpPr txBox="1"/>
          <p:nvPr/>
        </p:nvSpPr>
        <p:spPr>
          <a:xfrm>
            <a:off x="4526000" y="1748800"/>
            <a:ext cx="4046400" cy="294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Pact’s “consumer driven” c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ontracts enable APIs to evolve quickly and safely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Deploy services independently and confidently using Pact’s </a:t>
            </a:r>
            <a:r>
              <a:rPr lang="en" sz="12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can-i-deploy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tool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Pact tests are focussed, scale linearly and cover more of your API in less time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Roll forward, not back - Pact tests run fast and don’t need E2E environments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5" name="Google Shape;495;p43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6" name="Google Shape;496;p43"/>
          <p:cNvSpPr txBox="1"/>
          <p:nvPr/>
        </p:nvSpPr>
        <p:spPr>
          <a:xfrm>
            <a:off x="613025" y="1748800"/>
            <a:ext cx="3739200" cy="26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Need &lt; 1 day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lead time 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for changes 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Are able to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deploy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on demand 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Have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change failures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rates &lt; 15%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Can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restore services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within 1 hour</a:t>
            </a:r>
            <a:endParaRPr b="1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497" name="Google Shape;497;p43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498" name="Google Shape;498;p43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499" name="Google Shape;499;p43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00" name="Google Shape;500;p43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01" name="Google Shape;501;p43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pic>
        <p:nvPicPr>
          <p:cNvPr id="502" name="Google Shape;502;p43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9700" y="3407748"/>
            <a:ext cx="401350" cy="37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503" name="Google Shape;503;p4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697" y="2206297"/>
            <a:ext cx="401354" cy="37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504" name="Google Shape;504;p43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701" y="2796675"/>
            <a:ext cx="401350" cy="39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505" name="Google Shape;505;p4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700" y="4077975"/>
            <a:ext cx="401349" cy="36812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506" name="Google Shape;506;p43"/>
          <p:cNvCxnSpPr/>
          <p:nvPr/>
        </p:nvCxnSpPr>
        <p:spPr>
          <a:xfrm>
            <a:off x="4049625" y="2360975"/>
            <a:ext cx="401400" cy="0"/>
          </a:xfrm>
          <a:prstGeom prst="straightConnector1">
            <a:avLst/>
          </a:prstGeom>
          <a:noFill/>
          <a:ln cap="flat" cmpd="sng" w="28575">
            <a:solidFill>
              <a:srgbClr val="2DCBB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7" name="Google Shape;507;p43"/>
          <p:cNvCxnSpPr/>
          <p:nvPr/>
        </p:nvCxnSpPr>
        <p:spPr>
          <a:xfrm>
            <a:off x="4049625" y="2994704"/>
            <a:ext cx="401400" cy="0"/>
          </a:xfrm>
          <a:prstGeom prst="straightConnector1">
            <a:avLst/>
          </a:prstGeom>
          <a:noFill/>
          <a:ln cap="flat" cmpd="sng" w="28575">
            <a:solidFill>
              <a:srgbClr val="2DCBB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8" name="Google Shape;508;p43"/>
          <p:cNvCxnSpPr/>
          <p:nvPr/>
        </p:nvCxnSpPr>
        <p:spPr>
          <a:xfrm>
            <a:off x="4049625" y="3596633"/>
            <a:ext cx="401400" cy="0"/>
          </a:xfrm>
          <a:prstGeom prst="straightConnector1">
            <a:avLst/>
          </a:prstGeom>
          <a:noFill/>
          <a:ln cap="flat" cmpd="sng" w="28575">
            <a:solidFill>
              <a:srgbClr val="2DCBB1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509" name="Google Shape;509;p43"/>
          <p:cNvCxnSpPr/>
          <p:nvPr/>
        </p:nvCxnSpPr>
        <p:spPr>
          <a:xfrm>
            <a:off x="4049625" y="4262050"/>
            <a:ext cx="401400" cy="0"/>
          </a:xfrm>
          <a:prstGeom prst="straightConnector1">
            <a:avLst/>
          </a:prstGeom>
          <a:noFill/>
          <a:ln cap="flat" cmpd="sng" w="28575">
            <a:solidFill>
              <a:srgbClr val="2DCBB1"/>
            </a:solidFill>
            <a:prstDash val="solid"/>
            <a:round/>
            <a:headEnd len="med" w="med" type="none"/>
            <a:tailEnd len="med" w="med" type="triangle"/>
          </a:ln>
        </p:spPr>
      </p:cxn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513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4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HOW PACT WORKS</a:t>
            </a:r>
            <a:endParaRPr b="1"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15" name="Google Shape;51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516" name="Google Shape;516;p44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7" name="Google Shape;517;p44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518" name="Google Shape;518;p44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519" name="Google Shape;519;p44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20" name="Google Shape;520;p44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21" name="Google Shape;521;p44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522" name="Google Shape;522;p44"/>
          <p:cNvSpPr txBox="1"/>
          <p:nvPr/>
        </p:nvSpPr>
        <p:spPr>
          <a:xfrm>
            <a:off x="572250" y="888975"/>
            <a:ext cx="71619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rgbClr val="2DCB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26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p45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8" name="Google Shape;528;p45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529" name="Google Shape;529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3223545" y="2447422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0" name="Google Shape;530;p4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3270777" y="2814183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1" name="Google Shape;531;p45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3437448" y="2360355"/>
            <a:ext cx="727161" cy="12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532" name="Google Shape;532;p45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3437463" y="3092596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77496" y="2280905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476856" y="2280904"/>
            <a:ext cx="1403815" cy="11443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46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0" name="Google Shape;540;p46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541" name="Google Shape;541;p46"/>
          <p:cNvGrpSpPr/>
          <p:nvPr/>
        </p:nvGrpSpPr>
        <p:grpSpPr>
          <a:xfrm>
            <a:off x="1777496" y="1715491"/>
            <a:ext cx="5589004" cy="2486272"/>
            <a:chOff x="995775" y="866091"/>
            <a:chExt cx="3755799" cy="1671331"/>
          </a:xfrm>
        </p:grpSpPr>
        <p:pic>
          <p:nvPicPr>
            <p:cNvPr id="542" name="Google Shape;542;p46"/>
            <p:cNvPicPr preferRelativeResize="0"/>
            <p:nvPr/>
          </p:nvPicPr>
          <p:blipFill rotWithShape="1">
            <a:blip r:embed="rId3">
              <a:alphaModFix/>
            </a:blip>
            <a:srcRect b="0" l="0" r="9379" t="0"/>
            <a:stretch/>
          </p:blipFill>
          <p:spPr>
            <a:xfrm flipH="1" rot="5399923">
              <a:off x="2008600" y="1608194"/>
              <a:ext cx="1671331" cy="1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3" name="Google Shape;543;p46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99577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44" name="Google Shape;544;p46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380792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45" name="Google Shape;545;p46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46" name="Google Shape;546;p46"/>
          <p:cNvSpPr txBox="1"/>
          <p:nvPr/>
        </p:nvSpPr>
        <p:spPr>
          <a:xfrm>
            <a:off x="175525" y="469575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Step 1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: test the consumer</a:t>
            </a:r>
            <a:endParaRPr sz="1600"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50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47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2" name="Google Shape;552;p47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553" name="Google Shape;553;p47"/>
          <p:cNvGrpSpPr/>
          <p:nvPr/>
        </p:nvGrpSpPr>
        <p:grpSpPr>
          <a:xfrm>
            <a:off x="1777496" y="1715491"/>
            <a:ext cx="5589004" cy="2486272"/>
            <a:chOff x="995775" y="866091"/>
            <a:chExt cx="3755799" cy="1671331"/>
          </a:xfrm>
        </p:grpSpPr>
        <p:pic>
          <p:nvPicPr>
            <p:cNvPr id="554" name="Google Shape;554;p4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5">
              <a:off x="1967517" y="1358112"/>
              <a:ext cx="712663" cy="187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5" name="Google Shape;555;p47"/>
            <p:cNvPicPr preferRelativeResize="0"/>
            <p:nvPr/>
          </p:nvPicPr>
          <p:blipFill rotWithShape="1">
            <a:blip r:embed="rId3">
              <a:alphaModFix/>
            </a:blip>
            <a:srcRect b="0" l="0" r="9379" t="0"/>
            <a:stretch/>
          </p:blipFill>
          <p:spPr>
            <a:xfrm flipH="1" rot="5399923">
              <a:off x="2008600" y="1608194"/>
              <a:ext cx="1671331" cy="1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6" name="Google Shape;556;p47"/>
            <p:cNvPicPr preferRelativeResize="0"/>
            <p:nvPr/>
          </p:nvPicPr>
          <p:blipFill rotWithShape="1">
            <a:blip r:embed="rId4">
              <a:alphaModFix/>
            </a:blip>
            <a:srcRect b="42756" l="5142" r="17410" t="40606"/>
            <a:stretch/>
          </p:blipFill>
          <p:spPr>
            <a:xfrm>
              <a:off x="2111259" y="1299584"/>
              <a:ext cx="488650" cy="85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7" name="Google Shape;557;p47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9577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58" name="Google Shape;558;p47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0792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59" name="Google Shape;559;p47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560" name="Google Shape;560;p47"/>
          <p:cNvSpPr txBox="1"/>
          <p:nvPr/>
        </p:nvSpPr>
        <p:spPr>
          <a:xfrm>
            <a:off x="3181625" y="1834950"/>
            <a:ext cx="1389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/orders/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endParaRPr/>
          </a:p>
        </p:txBody>
      </p:sp>
      <p:sp>
        <p:nvSpPr>
          <p:cNvPr id="561" name="Google Shape;561;p47"/>
          <p:cNvSpPr txBox="1"/>
          <p:nvPr/>
        </p:nvSpPr>
        <p:spPr>
          <a:xfrm>
            <a:off x="175525" y="469575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Step 1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: test the consumer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0"/>
          <p:cNvSpPr txBox="1"/>
          <p:nvPr/>
        </p:nvSpPr>
        <p:spPr>
          <a:xfrm>
            <a:off x="601375" y="704000"/>
            <a:ext cx="58596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Agenda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Plan for today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45" name="Google Shape;1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46" name="Google Shape;146;p30"/>
          <p:cNvSpPr txBox="1"/>
          <p:nvPr/>
        </p:nvSpPr>
        <p:spPr>
          <a:xfrm>
            <a:off x="613025" y="1901200"/>
            <a:ext cx="7280700" cy="2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Problem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How Pact works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048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200"/>
              <a:buFont typeface="Open Sans"/>
              <a:buAutoNum type="arabicPeriod"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Q &amp; A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47" name="Google Shape;147;p30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p30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49" name="Google Shape;149;p30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50" name="Google Shape;150;p30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30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2" name="Google Shape;152;p30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65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48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67" name="Google Shape;567;p48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568" name="Google Shape;568;p48"/>
          <p:cNvGrpSpPr/>
          <p:nvPr/>
        </p:nvGrpSpPr>
        <p:grpSpPr>
          <a:xfrm>
            <a:off x="1777496" y="1715491"/>
            <a:ext cx="5589004" cy="2486272"/>
            <a:chOff x="995775" y="866091"/>
            <a:chExt cx="3755799" cy="1671331"/>
          </a:xfrm>
        </p:grpSpPr>
        <p:pic>
          <p:nvPicPr>
            <p:cNvPr id="569" name="Google Shape;569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5">
              <a:off x="1967517" y="1358112"/>
              <a:ext cx="712663" cy="187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0" name="Google Shape;570;p48"/>
            <p:cNvPicPr preferRelativeResize="0"/>
            <p:nvPr/>
          </p:nvPicPr>
          <p:blipFill rotWithShape="1">
            <a:blip r:embed="rId3">
              <a:alphaModFix/>
            </a:blip>
            <a:srcRect b="0" l="0" r="9379" t="0"/>
            <a:stretch/>
          </p:blipFill>
          <p:spPr>
            <a:xfrm flipH="1" rot="5399923">
              <a:off x="2008600" y="1608194"/>
              <a:ext cx="1671331" cy="1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1" name="Google Shape;571;p48"/>
            <p:cNvPicPr preferRelativeResize="0"/>
            <p:nvPr/>
          </p:nvPicPr>
          <p:blipFill rotWithShape="1">
            <a:blip r:embed="rId4">
              <a:alphaModFix/>
            </a:blip>
            <a:srcRect b="42756" l="5142" r="17410" t="40606"/>
            <a:stretch/>
          </p:blipFill>
          <p:spPr>
            <a:xfrm>
              <a:off x="2111259" y="1299584"/>
              <a:ext cx="488650" cy="85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2" name="Google Shape;572;p48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99577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3" name="Google Shape;573;p48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80792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4" name="Google Shape;574;p48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grpSp>
        <p:nvGrpSpPr>
          <p:cNvPr id="575" name="Google Shape;575;p48"/>
          <p:cNvGrpSpPr/>
          <p:nvPr/>
        </p:nvGrpSpPr>
        <p:grpSpPr>
          <a:xfrm>
            <a:off x="3270777" y="2814172"/>
            <a:ext cx="1060513" cy="393230"/>
            <a:chOff x="1999256" y="1604650"/>
            <a:chExt cx="712663" cy="264339"/>
          </a:xfrm>
        </p:grpSpPr>
        <p:pic>
          <p:nvPicPr>
            <p:cNvPr id="576" name="Google Shape;576;p4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75">
              <a:off x="1999256" y="1604658"/>
              <a:ext cx="712663" cy="187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7" name="Google Shape;577;p48"/>
            <p:cNvPicPr preferRelativeResize="0"/>
            <p:nvPr/>
          </p:nvPicPr>
          <p:blipFill rotWithShape="1">
            <a:blip r:embed="rId7">
              <a:alphaModFix/>
            </a:blip>
            <a:srcRect b="42217" l="5145" r="8958" t="41145"/>
            <a:stretch/>
          </p:blipFill>
          <p:spPr>
            <a:xfrm>
              <a:off x="2111269" y="1791813"/>
              <a:ext cx="488628" cy="7717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78" name="Google Shape;578;p48"/>
          <p:cNvSpPr txBox="1"/>
          <p:nvPr/>
        </p:nvSpPr>
        <p:spPr>
          <a:xfrm>
            <a:off x="3181625" y="3283075"/>
            <a:ext cx="11124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“id”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“items”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:[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],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>
              <a:solidFill>
                <a:srgbClr val="D3368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79" name="Google Shape;579;p48"/>
          <p:cNvSpPr txBox="1"/>
          <p:nvPr/>
        </p:nvSpPr>
        <p:spPr>
          <a:xfrm>
            <a:off x="3181625" y="1834950"/>
            <a:ext cx="1389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/orders/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endParaRPr/>
          </a:p>
        </p:txBody>
      </p:sp>
      <p:sp>
        <p:nvSpPr>
          <p:cNvPr id="580" name="Google Shape;580;p48"/>
          <p:cNvSpPr txBox="1"/>
          <p:nvPr/>
        </p:nvSpPr>
        <p:spPr>
          <a:xfrm>
            <a:off x="175525" y="469575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Step 1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: test the consumer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84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49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6" name="Google Shape;586;p49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587" name="Google Shape;587;p49"/>
          <p:cNvGrpSpPr/>
          <p:nvPr/>
        </p:nvGrpSpPr>
        <p:grpSpPr>
          <a:xfrm>
            <a:off x="1777496" y="941616"/>
            <a:ext cx="5589004" cy="3260147"/>
            <a:chOff x="995775" y="345874"/>
            <a:chExt cx="3755799" cy="2191548"/>
          </a:xfrm>
        </p:grpSpPr>
        <p:pic>
          <p:nvPicPr>
            <p:cNvPr id="588" name="Google Shape;588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75">
              <a:off x="1967517" y="1358112"/>
              <a:ext cx="712663" cy="187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89" name="Google Shape;589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flipH="1" rot="-75">
              <a:off x="1999256" y="1604658"/>
              <a:ext cx="712663" cy="18714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0" name="Google Shape;590;p49"/>
            <p:cNvPicPr preferRelativeResize="0"/>
            <p:nvPr/>
          </p:nvPicPr>
          <p:blipFill rotWithShape="1">
            <a:blip r:embed="rId3">
              <a:alphaModFix/>
            </a:blip>
            <a:srcRect b="0" l="0" r="9379" t="0"/>
            <a:stretch/>
          </p:blipFill>
          <p:spPr>
            <a:xfrm flipH="1" rot="5399923">
              <a:off x="2008600" y="1608194"/>
              <a:ext cx="1671331" cy="187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1" name="Google Shape;591;p49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 rot="80">
              <a:off x="2884457" y="480436"/>
              <a:ext cx="533997" cy="14022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2" name="Google Shape;592;p49"/>
            <p:cNvPicPr preferRelativeResize="0"/>
            <p:nvPr/>
          </p:nvPicPr>
          <p:blipFill rotWithShape="1">
            <a:blip r:embed="rId4">
              <a:alphaModFix/>
            </a:blip>
            <a:srcRect b="42756" l="5142" r="17410" t="40606"/>
            <a:stretch/>
          </p:blipFill>
          <p:spPr>
            <a:xfrm>
              <a:off x="2111259" y="1299584"/>
              <a:ext cx="488650" cy="8560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3" name="Google Shape;593;p49"/>
            <p:cNvPicPr preferRelativeResize="0"/>
            <p:nvPr/>
          </p:nvPicPr>
          <p:blipFill rotWithShape="1">
            <a:blip r:embed="rId5">
              <a:alphaModFix/>
            </a:blip>
            <a:srcRect b="42217" l="5145" r="8958" t="41145"/>
            <a:stretch/>
          </p:blipFill>
          <p:spPr>
            <a:xfrm>
              <a:off x="2111269" y="1791813"/>
              <a:ext cx="488628" cy="77176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4" name="Google Shape;594;p49"/>
            <p:cNvPicPr preferRelativeResize="0"/>
            <p:nvPr/>
          </p:nvPicPr>
          <p:blipFill rotWithShape="1">
            <a:blip r:embed="rId6">
              <a:alphaModFix/>
            </a:blip>
            <a:srcRect b="44276" l="5071" r="52915" t="42765"/>
            <a:stretch/>
          </p:blipFill>
          <p:spPr>
            <a:xfrm>
              <a:off x="3039384" y="427814"/>
              <a:ext cx="265865" cy="6686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5" name="Google Shape;595;p49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99577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6" name="Google Shape;596;p49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3807925" y="1246175"/>
              <a:ext cx="943649" cy="76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7" name="Google Shape;597;p4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3454224" y="345874"/>
              <a:ext cx="322150" cy="4093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98" name="Google Shape;598;p49"/>
            <p:cNvPicPr preferRelativeResize="0"/>
            <p:nvPr/>
          </p:nvPicPr>
          <p:blipFill rotWithShape="1">
            <a:blip r:embed="rId10">
              <a:alphaModFix/>
            </a:blip>
            <a:srcRect b="0" l="14139" r="10610" t="0"/>
            <a:stretch/>
          </p:blipFill>
          <p:spPr>
            <a:xfrm>
              <a:off x="3418447" y="581006"/>
              <a:ext cx="187184" cy="248766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99" name="Google Shape;599;p49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00" name="Google Shape;600;p49"/>
          <p:cNvSpPr txBox="1"/>
          <p:nvPr/>
        </p:nvSpPr>
        <p:spPr>
          <a:xfrm>
            <a:off x="175525" y="469575"/>
            <a:ext cx="4700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Step 2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: share the contract with the Pactflow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01" name="Google Shape;601;p4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68398" y="1188600"/>
            <a:ext cx="936301" cy="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05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50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07" name="Google Shape;607;p50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08" name="Google Shape;608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3223545" y="2447422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09" name="Google Shape;609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3270777" y="2814183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0" name="Google Shape;610;p50"/>
          <p:cNvPicPr preferRelativeResize="0"/>
          <p:nvPr/>
        </p:nvPicPr>
        <p:blipFill rotWithShape="1">
          <a:blip r:embed="rId3">
            <a:alphaModFix/>
          </a:blip>
          <a:srcRect b="0" l="0" r="9379" t="0"/>
          <a:stretch/>
        </p:blipFill>
        <p:spPr>
          <a:xfrm flipH="1" rot="5399922">
            <a:off x="3285098" y="2819397"/>
            <a:ext cx="2486272" cy="27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11" name="Google Shape;611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">
            <a:off x="4588044" y="1141791"/>
            <a:ext cx="794641" cy="20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12" name="Google Shape;612;p50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3437448" y="2360355"/>
            <a:ext cx="727161" cy="12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3" name="Google Shape;613;p50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3437463" y="3092596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14" name="Google Shape;614;p50"/>
          <p:cNvPicPr preferRelativeResize="0"/>
          <p:nvPr/>
        </p:nvPicPr>
        <p:blipFill rotWithShape="1">
          <a:blip r:embed="rId6">
            <a:alphaModFix/>
          </a:blip>
          <a:srcRect b="44276" l="5071" r="52915" t="42765"/>
          <a:stretch/>
        </p:blipFill>
        <p:spPr>
          <a:xfrm>
            <a:off x="4818591" y="1063511"/>
            <a:ext cx="395634" cy="9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15" name="Google Shape;615;p5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7496" y="2280905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6" name="Google Shape;616;p5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62256" y="2280904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7" name="Google Shape;617;p50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915" y="941616"/>
            <a:ext cx="479245" cy="60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18" name="Google Shape;618;p50"/>
          <p:cNvPicPr preferRelativeResize="0"/>
          <p:nvPr/>
        </p:nvPicPr>
        <p:blipFill rotWithShape="1">
          <a:blip r:embed="rId10">
            <a:alphaModFix/>
          </a:blip>
          <a:srcRect b="0" l="14139" r="10610" t="0"/>
          <a:stretch/>
        </p:blipFill>
        <p:spPr>
          <a:xfrm>
            <a:off x="5382674" y="1291399"/>
            <a:ext cx="278549" cy="37006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0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20" name="Google Shape;620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4699370" y="2447914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50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4913273" y="2360848"/>
            <a:ext cx="727161" cy="127343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0"/>
          <p:cNvSpPr txBox="1"/>
          <p:nvPr/>
        </p:nvSpPr>
        <p:spPr>
          <a:xfrm>
            <a:off x="4699375" y="1834950"/>
            <a:ext cx="1389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/orders/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endParaRPr/>
          </a:p>
        </p:txBody>
      </p:sp>
      <p:sp>
        <p:nvSpPr>
          <p:cNvPr id="623" name="Google Shape;623;p50"/>
          <p:cNvSpPr txBox="1"/>
          <p:nvPr/>
        </p:nvSpPr>
        <p:spPr>
          <a:xfrm>
            <a:off x="175525" y="469575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Step 3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: test the provider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24" name="Google Shape;624;p50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68398" y="1188600"/>
            <a:ext cx="936301" cy="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p5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0" name="Google Shape;630;p5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31" name="Google Shape;631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3223545" y="2447422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2" name="Google Shape;63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3270777" y="2814183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3" name="Google Shape;633;p51"/>
          <p:cNvPicPr preferRelativeResize="0"/>
          <p:nvPr/>
        </p:nvPicPr>
        <p:blipFill rotWithShape="1">
          <a:blip r:embed="rId3">
            <a:alphaModFix/>
          </a:blip>
          <a:srcRect b="0" l="0" r="9379" t="0"/>
          <a:stretch/>
        </p:blipFill>
        <p:spPr>
          <a:xfrm flipH="1" rot="5399922">
            <a:off x="3285098" y="2819397"/>
            <a:ext cx="2486272" cy="27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34" name="Google Shape;634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">
            <a:off x="4588044" y="1141791"/>
            <a:ext cx="794641" cy="20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35" name="Google Shape;635;p51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3437448" y="2360355"/>
            <a:ext cx="727161" cy="12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36" name="Google Shape;636;p51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3437463" y="3092596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37" name="Google Shape;637;p51"/>
          <p:cNvPicPr preferRelativeResize="0"/>
          <p:nvPr/>
        </p:nvPicPr>
        <p:blipFill rotWithShape="1">
          <a:blip r:embed="rId6">
            <a:alphaModFix/>
          </a:blip>
          <a:srcRect b="44276" l="5071" r="52915" t="42765"/>
          <a:stretch/>
        </p:blipFill>
        <p:spPr>
          <a:xfrm>
            <a:off x="4818591" y="1063511"/>
            <a:ext cx="395634" cy="9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38" name="Google Shape;638;p5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7496" y="2280905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9" name="Google Shape;639;p51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62256" y="2280904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40" name="Google Shape;640;p5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915" y="941616"/>
            <a:ext cx="479245" cy="60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41" name="Google Shape;641;p51"/>
          <p:cNvPicPr preferRelativeResize="0"/>
          <p:nvPr/>
        </p:nvPicPr>
        <p:blipFill rotWithShape="1">
          <a:blip r:embed="rId10">
            <a:alphaModFix/>
          </a:blip>
          <a:srcRect b="0" l="14139" r="10610" t="0"/>
          <a:stretch/>
        </p:blipFill>
        <p:spPr>
          <a:xfrm>
            <a:off x="5382674" y="1291399"/>
            <a:ext cx="278549" cy="370065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51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43" name="Google Shape;643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4681581" y="2802344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4" name="Google Shape;644;p51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4848267" y="3080757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45" name="Google Shape;645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4699370" y="2447914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6" name="Google Shape;646;p51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4913273" y="2360848"/>
            <a:ext cx="727161" cy="127343"/>
          </a:xfrm>
          <a:prstGeom prst="rect">
            <a:avLst/>
          </a:prstGeom>
          <a:noFill/>
          <a:ln>
            <a:noFill/>
          </a:ln>
        </p:spPr>
      </p:pic>
      <p:sp>
        <p:nvSpPr>
          <p:cNvPr id="647" name="Google Shape;647;p51"/>
          <p:cNvSpPr txBox="1"/>
          <p:nvPr/>
        </p:nvSpPr>
        <p:spPr>
          <a:xfrm>
            <a:off x="4699375" y="3283075"/>
            <a:ext cx="1112400" cy="13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{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“id”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: 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“items”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:[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    ...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 ],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  </a:t>
            </a:r>
            <a:endParaRPr sz="900">
              <a:solidFill>
                <a:srgbClr val="D3368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}</a:t>
            </a:r>
            <a:endParaRPr sz="900">
              <a:solidFill>
                <a:srgbClr val="BBBBBB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8" name="Google Shape;648;p51"/>
          <p:cNvSpPr txBox="1"/>
          <p:nvPr/>
        </p:nvSpPr>
        <p:spPr>
          <a:xfrm>
            <a:off x="4699375" y="1834950"/>
            <a:ext cx="1389300" cy="30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2AA198"/>
                </a:solidFill>
                <a:latin typeface="Courier New"/>
                <a:ea typeface="Courier New"/>
                <a:cs typeface="Courier New"/>
                <a:sym typeface="Courier New"/>
              </a:rPr>
              <a:t>GET</a:t>
            </a:r>
            <a:r>
              <a:rPr lang="en" sz="900">
                <a:solidFill>
                  <a:srgbClr val="BBBBBB"/>
                </a:solidFill>
                <a:latin typeface="Courier New"/>
                <a:ea typeface="Courier New"/>
                <a:cs typeface="Courier New"/>
                <a:sym typeface="Courier New"/>
              </a:rPr>
              <a:t> /orders/</a:t>
            </a:r>
            <a:r>
              <a:rPr lang="en" sz="900">
                <a:solidFill>
                  <a:srgbClr val="D33682"/>
                </a:solidFill>
                <a:latin typeface="Courier New"/>
                <a:ea typeface="Courier New"/>
                <a:cs typeface="Courier New"/>
                <a:sym typeface="Courier New"/>
              </a:rPr>
              <a:t>1234</a:t>
            </a:r>
            <a:endParaRPr/>
          </a:p>
        </p:txBody>
      </p:sp>
      <p:sp>
        <p:nvSpPr>
          <p:cNvPr id="649" name="Google Shape;649;p51"/>
          <p:cNvSpPr txBox="1"/>
          <p:nvPr/>
        </p:nvSpPr>
        <p:spPr>
          <a:xfrm>
            <a:off x="175525" y="469575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Step 3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: test the provider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50" name="Google Shape;650;p5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68398" y="1188600"/>
            <a:ext cx="936301" cy="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54" name="Shape 6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" name="Google Shape;655;p5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56" name="Google Shape;656;p5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57" name="Google Shape;657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3223545" y="2447422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8" name="Google Shape;658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3270777" y="2814183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59" name="Google Shape;659;p52"/>
          <p:cNvPicPr preferRelativeResize="0"/>
          <p:nvPr/>
        </p:nvPicPr>
        <p:blipFill rotWithShape="1">
          <a:blip r:embed="rId3">
            <a:alphaModFix/>
          </a:blip>
          <a:srcRect b="0" l="0" r="9379" t="0"/>
          <a:stretch/>
        </p:blipFill>
        <p:spPr>
          <a:xfrm flipH="1" rot="5399922">
            <a:off x="3285098" y="2819397"/>
            <a:ext cx="2486272" cy="2784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60" name="Google Shape;66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81">
            <a:off x="4588044" y="1141791"/>
            <a:ext cx="794641" cy="208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661" name="Google Shape;661;p52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3437448" y="2360355"/>
            <a:ext cx="727161" cy="12734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2" name="Google Shape;662;p52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3437463" y="3092596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63" name="Google Shape;663;p52"/>
          <p:cNvPicPr preferRelativeResize="0"/>
          <p:nvPr/>
        </p:nvPicPr>
        <p:blipFill rotWithShape="1">
          <a:blip r:embed="rId6">
            <a:alphaModFix/>
          </a:blip>
          <a:srcRect b="44276" l="5071" r="52915" t="42765"/>
          <a:stretch/>
        </p:blipFill>
        <p:spPr>
          <a:xfrm>
            <a:off x="4818591" y="1063511"/>
            <a:ext cx="395634" cy="99468"/>
          </a:xfrm>
          <a:prstGeom prst="rect">
            <a:avLst/>
          </a:prstGeom>
          <a:noFill/>
          <a:ln>
            <a:noFill/>
          </a:ln>
        </p:spPr>
      </p:pic>
      <p:pic>
        <p:nvPicPr>
          <p:cNvPr id="664" name="Google Shape;664;p5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777496" y="2280905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5" name="Google Shape;665;p5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962256" y="2280904"/>
            <a:ext cx="1403815" cy="1144395"/>
          </a:xfrm>
          <a:prstGeom prst="rect">
            <a:avLst/>
          </a:prstGeom>
          <a:noFill/>
          <a:ln>
            <a:noFill/>
          </a:ln>
        </p:spPr>
      </p:pic>
      <p:pic>
        <p:nvPicPr>
          <p:cNvPr id="666" name="Google Shape;666;p5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435915" y="941616"/>
            <a:ext cx="479245" cy="608763"/>
          </a:xfrm>
          <a:prstGeom prst="rect">
            <a:avLst/>
          </a:prstGeom>
          <a:noFill/>
          <a:ln>
            <a:noFill/>
          </a:ln>
        </p:spPr>
      </p:pic>
      <p:pic>
        <p:nvPicPr>
          <p:cNvPr id="667" name="Google Shape;667;p52"/>
          <p:cNvPicPr preferRelativeResize="0"/>
          <p:nvPr/>
        </p:nvPicPr>
        <p:blipFill rotWithShape="1">
          <a:blip r:embed="rId10">
            <a:alphaModFix/>
          </a:blip>
          <a:srcRect b="0" l="14139" r="10610" t="0"/>
          <a:stretch/>
        </p:blipFill>
        <p:spPr>
          <a:xfrm>
            <a:off x="5382674" y="1291399"/>
            <a:ext cx="278549" cy="370065"/>
          </a:xfrm>
          <a:prstGeom prst="rect">
            <a:avLst/>
          </a:prstGeom>
          <a:noFill/>
          <a:ln>
            <a:noFill/>
          </a:ln>
        </p:spPr>
      </p:pic>
      <p:sp>
        <p:nvSpPr>
          <p:cNvPr id="668" name="Google Shape;668;p52"/>
          <p:cNvSpPr txBox="1"/>
          <p:nvPr/>
        </p:nvSpPr>
        <p:spPr>
          <a:xfrm>
            <a:off x="4181450" y="1260194"/>
            <a:ext cx="727500" cy="26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669" name="Google Shape;669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 rot="-71">
            <a:off x="4681581" y="2802344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0" name="Google Shape;670;p52"/>
          <p:cNvPicPr preferRelativeResize="0"/>
          <p:nvPr/>
        </p:nvPicPr>
        <p:blipFill rotWithShape="1">
          <a:blip r:embed="rId5">
            <a:alphaModFix/>
          </a:blip>
          <a:srcRect b="42217" l="5145" r="8958" t="41145"/>
          <a:stretch/>
        </p:blipFill>
        <p:spPr>
          <a:xfrm>
            <a:off x="4848267" y="3080757"/>
            <a:ext cx="727128" cy="114807"/>
          </a:xfrm>
          <a:prstGeom prst="rect">
            <a:avLst/>
          </a:prstGeom>
          <a:noFill/>
          <a:ln>
            <a:noFill/>
          </a:ln>
        </p:spPr>
      </p:pic>
      <p:pic>
        <p:nvPicPr>
          <p:cNvPr id="671" name="Google Shape;67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71">
            <a:off x="4699370" y="2447914"/>
            <a:ext cx="1060513" cy="27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72" name="Google Shape;672;p52"/>
          <p:cNvPicPr preferRelativeResize="0"/>
          <p:nvPr/>
        </p:nvPicPr>
        <p:blipFill rotWithShape="1">
          <a:blip r:embed="rId4">
            <a:alphaModFix/>
          </a:blip>
          <a:srcRect b="42756" l="5142" r="17410" t="40606"/>
          <a:stretch/>
        </p:blipFill>
        <p:spPr>
          <a:xfrm>
            <a:off x="4913273" y="2360848"/>
            <a:ext cx="727161" cy="127343"/>
          </a:xfrm>
          <a:prstGeom prst="rect">
            <a:avLst/>
          </a:prstGeom>
          <a:noFill/>
          <a:ln>
            <a:noFill/>
          </a:ln>
        </p:spPr>
      </p:pic>
      <p:sp>
        <p:nvSpPr>
          <p:cNvPr id="673" name="Google Shape;673;p52"/>
          <p:cNvSpPr txBox="1"/>
          <p:nvPr/>
        </p:nvSpPr>
        <p:spPr>
          <a:xfrm>
            <a:off x="6028325" y="1207300"/>
            <a:ext cx="681300" cy="736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6AA84F"/>
                </a:solidFill>
              </a:rPr>
              <a:t>✔︎</a:t>
            </a:r>
            <a:endParaRPr sz="3600">
              <a:solidFill>
                <a:srgbClr val="6AA84F"/>
              </a:solidFill>
            </a:endParaRPr>
          </a:p>
        </p:txBody>
      </p:sp>
      <p:sp>
        <p:nvSpPr>
          <p:cNvPr id="674" name="Google Shape;674;p52"/>
          <p:cNvSpPr txBox="1"/>
          <p:nvPr/>
        </p:nvSpPr>
        <p:spPr>
          <a:xfrm>
            <a:off x="175525" y="469575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Step 3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: test the provider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75" name="Google Shape;675;p5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68398" y="1188600"/>
            <a:ext cx="936301" cy="114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79" name="Shape 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0" name="Google Shape;680;p53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1" name="Google Shape;681;p53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82" name="Google Shape;682;p53"/>
          <p:cNvSpPr txBox="1"/>
          <p:nvPr/>
        </p:nvSpPr>
        <p:spPr>
          <a:xfrm>
            <a:off x="175525" y="469575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Step 4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: hook into your CI and CD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83" name="Google Shape;683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6275" y="1063941"/>
            <a:ext cx="6231445" cy="40589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87" name="Shape 6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8" name="Google Shape;688;p54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9" name="Google Shape;689;p54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90" name="Google Shape;690;p54"/>
          <p:cNvSpPr txBox="1"/>
          <p:nvPr/>
        </p:nvSpPr>
        <p:spPr>
          <a:xfrm>
            <a:off x="175525" y="469575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Step 4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: hook into your CI and CD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691" name="Google Shape;691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25625" y="1551722"/>
            <a:ext cx="2780449" cy="190442"/>
          </a:xfrm>
          <a:prstGeom prst="rect">
            <a:avLst/>
          </a:prstGeom>
          <a:noFill/>
          <a:ln>
            <a:noFill/>
          </a:ln>
        </p:spPr>
      </p:pic>
      <p:pic>
        <p:nvPicPr>
          <p:cNvPr id="692" name="Google Shape;692;p5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76623" y="1977950"/>
            <a:ext cx="9141200" cy="22163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696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" name="Google Shape;697;p55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8" name="Google Shape;698;p55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699" name="Google Shape;699;p55"/>
          <p:cNvSpPr txBox="1"/>
          <p:nvPr/>
        </p:nvSpPr>
        <p:spPr>
          <a:xfrm>
            <a:off x="175525" y="469575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latin typeface="Open Sans"/>
                <a:ea typeface="Open Sans"/>
                <a:cs typeface="Open Sans"/>
                <a:sym typeface="Open Sans"/>
              </a:rPr>
              <a:t>Step 4</a:t>
            </a:r>
            <a:r>
              <a:rPr lang="en" sz="1600">
                <a:latin typeface="Open Sans"/>
                <a:ea typeface="Open Sans"/>
                <a:cs typeface="Open Sans"/>
                <a:sym typeface="Open Sans"/>
              </a:rPr>
              <a:t>: hook into your CI and CD</a:t>
            </a:r>
            <a:endParaRPr sz="16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700" name="Google Shape;700;p55"/>
          <p:cNvPicPr preferRelativeResize="0"/>
          <p:nvPr/>
        </p:nvPicPr>
        <p:blipFill rotWithShape="1">
          <a:blip r:embed="rId3">
            <a:alphaModFix/>
          </a:blip>
          <a:srcRect b="0" l="0" r="0" t="26953"/>
          <a:stretch/>
        </p:blipFill>
        <p:spPr>
          <a:xfrm>
            <a:off x="181275" y="966421"/>
            <a:ext cx="8962727" cy="1833986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55"/>
          <p:cNvSpPr txBox="1"/>
          <p:nvPr/>
        </p:nvSpPr>
        <p:spPr>
          <a:xfrm>
            <a:off x="468000" y="3210258"/>
            <a:ext cx="8208000" cy="1121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$ pact-broker can-i-deploy </a:t>
            </a:r>
            <a:endParaRPr sz="18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457200" lvl="0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--app A --version 1</a:t>
            </a:r>
            <a:endParaRPr sz="1800">
              <a:solidFill>
                <a:srgbClr val="666666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66666"/>
                </a:solidFill>
                <a:latin typeface="Courier New"/>
                <a:ea typeface="Courier New"/>
                <a:cs typeface="Courier New"/>
                <a:sym typeface="Courier New"/>
              </a:rPr>
              <a:t>                    --to prod</a:t>
            </a:r>
            <a:endParaRPr sz="1800" strike="noStrik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05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" name="Google Shape;706;p56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Use case: React Product Catalog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Consumer pact workflow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Update </a:t>
            </a:r>
            <a:r>
              <a:rPr lang="en" sz="18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/product/:id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endpoint test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Show how consumers can work independently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Publish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Verification Results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Provider workflow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07" name="Google Shape;707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08" name="Google Shape;708;p56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9" name="Google Shape;709;p56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710" name="Google Shape;710;p56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711" name="Google Shape;711;p56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12" name="Google Shape;712;p56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13" name="Google Shape;713;p56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714" name="Google Shape;714;p56"/>
          <p:cNvSpPr txBox="1"/>
          <p:nvPr/>
        </p:nvSpPr>
        <p:spPr>
          <a:xfrm>
            <a:off x="572250" y="888975"/>
            <a:ext cx="71619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rgbClr val="2DCB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18" name="Shape 7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9" name="Google Shape;719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20" name="Google Shape;720;p57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21" name="Google Shape;721;p57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DEMO: PRODUCT  CATALOG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722" name="Google Shape;722;p57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723" name="Google Shape;723;p57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24" name="Google Shape;724;p57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25" name="Google Shape;725;p57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726" name="Google Shape;726;p57"/>
          <p:cNvSpPr/>
          <p:nvPr/>
        </p:nvSpPr>
        <p:spPr>
          <a:xfrm>
            <a:off x="3377338" y="295223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Product API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727" name="Google Shape;727;p57"/>
          <p:cNvGrpSpPr/>
          <p:nvPr/>
        </p:nvGrpSpPr>
        <p:grpSpPr>
          <a:xfrm>
            <a:off x="4049638" y="2399038"/>
            <a:ext cx="719401" cy="553200"/>
            <a:chOff x="1730588" y="2500659"/>
            <a:chExt cx="719401" cy="553200"/>
          </a:xfrm>
        </p:grpSpPr>
        <p:cxnSp>
          <p:nvCxnSpPr>
            <p:cNvPr id="728" name="Google Shape;728;p57"/>
            <p:cNvCxnSpPr>
              <a:stCxn id="729" idx="2"/>
              <a:endCxn id="726" idx="0"/>
            </p:cNvCxnSpPr>
            <p:nvPr/>
          </p:nvCxnSpPr>
          <p:spPr>
            <a:xfrm>
              <a:off x="1730588" y="2500659"/>
              <a:ext cx="0" cy="5532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730" name="Google Shape;730;p57"/>
            <p:cNvSpPr txBox="1"/>
            <p:nvPr/>
          </p:nvSpPr>
          <p:spPr>
            <a:xfrm>
              <a:off x="1730588" y="267109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31" name="Google Shape;731;p57"/>
          <p:cNvSpPr/>
          <p:nvPr/>
        </p:nvSpPr>
        <p:spPr>
          <a:xfrm>
            <a:off x="3377338" y="1879763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Product Consumer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732" name="Google Shape;732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8850" y="1571903"/>
            <a:ext cx="225751" cy="22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33" name="Google Shape;733;p5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8850" y="2667578"/>
            <a:ext cx="225751" cy="2257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Our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vision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is to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transform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the way teams test and release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distributed systems. </a:t>
            </a:r>
            <a:endParaRPr b="1"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8" name="Google Shape;158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59" name="Google Shape;159;p3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0" name="Google Shape;160;p3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VISION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61" name="Google Shape;161;p31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62" name="Google Shape;162;p31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3" name="Google Shape;163;p31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Google Shape;164;p31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65" name="Google Shape;165;p31"/>
          <p:cNvSpPr txBox="1"/>
          <p:nvPr/>
        </p:nvSpPr>
        <p:spPr>
          <a:xfrm>
            <a:off x="572250" y="888975"/>
            <a:ext cx="71619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Integration testing is </a:t>
            </a:r>
            <a:r>
              <a:rPr i="1" lang="en" sz="18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hard...</a:t>
            </a:r>
            <a:endParaRPr i="1" sz="1800">
              <a:solidFill>
                <a:srgbClr val="2DCB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37" name="Shape 7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8" name="Google Shape;738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58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0" name="Google Shape;740;p58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DEMO: PRODUCT  CATALOG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741" name="Google Shape;741;p58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742" name="Google Shape;742;p58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43" name="Google Shape;743;p58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44" name="Google Shape;744;p58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745" name="Google Shape;745;p58"/>
          <p:cNvSpPr/>
          <p:nvPr/>
        </p:nvSpPr>
        <p:spPr>
          <a:xfrm>
            <a:off x="3377338" y="295223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Product API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746" name="Google Shape;746;p58"/>
          <p:cNvGrpSpPr/>
          <p:nvPr/>
        </p:nvGrpSpPr>
        <p:grpSpPr>
          <a:xfrm>
            <a:off x="4049638" y="2399038"/>
            <a:ext cx="719401" cy="553200"/>
            <a:chOff x="1730588" y="2500659"/>
            <a:chExt cx="719401" cy="553200"/>
          </a:xfrm>
        </p:grpSpPr>
        <p:cxnSp>
          <p:nvCxnSpPr>
            <p:cNvPr id="747" name="Google Shape;747;p58"/>
            <p:cNvCxnSpPr>
              <a:stCxn id="748" idx="2"/>
              <a:endCxn id="745" idx="0"/>
            </p:cNvCxnSpPr>
            <p:nvPr/>
          </p:nvCxnSpPr>
          <p:spPr>
            <a:xfrm>
              <a:off x="1730588" y="2500659"/>
              <a:ext cx="0" cy="5532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749" name="Google Shape;749;p58"/>
            <p:cNvSpPr txBox="1"/>
            <p:nvPr/>
          </p:nvSpPr>
          <p:spPr>
            <a:xfrm>
              <a:off x="1730588" y="267109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50" name="Google Shape;750;p5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48850" y="2667578"/>
            <a:ext cx="225751" cy="225751"/>
          </a:xfrm>
          <a:prstGeom prst="rect">
            <a:avLst/>
          </a:prstGeom>
          <a:noFill/>
          <a:ln>
            <a:noFill/>
          </a:ln>
        </p:spPr>
      </p:pic>
      <p:pic>
        <p:nvPicPr>
          <p:cNvPr id="751" name="Google Shape;751;p5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3732" y="1847100"/>
            <a:ext cx="691849" cy="5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52" name="Google Shape;752;p5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48004" y="2100537"/>
            <a:ext cx="211651" cy="14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53" name="Google Shape;753;p5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2900" y="1697450"/>
            <a:ext cx="149650" cy="1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000000"/>
        </a:solidFill>
      </p:bgPr>
    </p:bg>
    <p:spTree>
      <p:nvGrpSpPr>
        <p:cNvPr id="757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8" name="Google Shape;75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59" name="Google Shape;759;p59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0" name="Google Shape;760;p59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DEMO: PRODUCT  CATALOG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761" name="Google Shape;761;p59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762" name="Google Shape;762;p59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63" name="Google Shape;763;p59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64" name="Google Shape;764;p59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765" name="Google Shape;765;p59"/>
          <p:cNvSpPr/>
          <p:nvPr/>
        </p:nvSpPr>
        <p:spPr>
          <a:xfrm>
            <a:off x="3377338" y="295223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Product API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766" name="Google Shape;766;p59"/>
          <p:cNvGrpSpPr/>
          <p:nvPr/>
        </p:nvGrpSpPr>
        <p:grpSpPr>
          <a:xfrm>
            <a:off x="4049638" y="2399125"/>
            <a:ext cx="719400" cy="553200"/>
            <a:chOff x="1730588" y="2500746"/>
            <a:chExt cx="719400" cy="553200"/>
          </a:xfrm>
        </p:grpSpPr>
        <p:cxnSp>
          <p:nvCxnSpPr>
            <p:cNvPr id="767" name="Google Shape;767;p59"/>
            <p:cNvCxnSpPr>
              <a:stCxn id="768" idx="2"/>
              <a:endCxn id="765" idx="0"/>
            </p:cNvCxnSpPr>
            <p:nvPr/>
          </p:nvCxnSpPr>
          <p:spPr>
            <a:xfrm>
              <a:off x="1730607" y="2500746"/>
              <a:ext cx="0" cy="5532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769" name="Google Shape;769;p59"/>
            <p:cNvSpPr txBox="1"/>
            <p:nvPr/>
          </p:nvSpPr>
          <p:spPr>
            <a:xfrm>
              <a:off x="1730588" y="267109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70" name="Google Shape;770;p5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470874" y="2675325"/>
            <a:ext cx="115725" cy="2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68" name="Google Shape;768;p5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703732" y="1847100"/>
            <a:ext cx="691849" cy="5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1" name="Google Shape;771;p5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848004" y="2100537"/>
            <a:ext cx="211651" cy="14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72" name="Google Shape;772;p5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752900" y="1697450"/>
            <a:ext cx="149650" cy="1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000000"/>
        </a:solidFill>
      </p:bgPr>
    </p:bg>
    <p:spTree>
      <p:nvGrpSpPr>
        <p:cNvPr id="776" name="Shape 7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7" name="Google Shape;777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78" name="Google Shape;778;p60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9" name="Google Shape;779;p60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DEMO: PRODUCT  CATALOG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780" name="Google Shape;780;p60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781" name="Google Shape;781;p60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2" name="Google Shape;782;p60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83" name="Google Shape;783;p60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784" name="Google Shape;784;p60"/>
          <p:cNvSpPr/>
          <p:nvPr/>
        </p:nvSpPr>
        <p:spPr>
          <a:xfrm>
            <a:off x="3377338" y="295223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Product API</a:t>
            </a:r>
            <a:endParaRPr sz="1200">
              <a:solidFill>
                <a:srgbClr val="FFFFFF"/>
              </a:solidFill>
            </a:endParaRPr>
          </a:p>
        </p:txBody>
      </p:sp>
      <p:grpSp>
        <p:nvGrpSpPr>
          <p:cNvPr id="785" name="Google Shape;785;p60"/>
          <p:cNvGrpSpPr/>
          <p:nvPr/>
        </p:nvGrpSpPr>
        <p:grpSpPr>
          <a:xfrm>
            <a:off x="4049638" y="2399125"/>
            <a:ext cx="719400" cy="553200"/>
            <a:chOff x="1730588" y="2500746"/>
            <a:chExt cx="719400" cy="553200"/>
          </a:xfrm>
        </p:grpSpPr>
        <p:cxnSp>
          <p:nvCxnSpPr>
            <p:cNvPr id="786" name="Google Shape;786;p60"/>
            <p:cNvCxnSpPr>
              <a:stCxn id="787" idx="2"/>
              <a:endCxn id="784" idx="0"/>
            </p:cNvCxnSpPr>
            <p:nvPr/>
          </p:nvCxnSpPr>
          <p:spPr>
            <a:xfrm>
              <a:off x="1730607" y="2500746"/>
              <a:ext cx="0" cy="5532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788" name="Google Shape;788;p60"/>
            <p:cNvSpPr txBox="1"/>
            <p:nvPr/>
          </p:nvSpPr>
          <p:spPr>
            <a:xfrm>
              <a:off x="1730588" y="267109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pic>
        <p:nvPicPr>
          <p:cNvPr id="787" name="Google Shape;787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03732" y="1847100"/>
            <a:ext cx="691849" cy="55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89" name="Google Shape;789;p6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48004" y="2100537"/>
            <a:ext cx="211651" cy="149642"/>
          </a:xfrm>
          <a:prstGeom prst="rect">
            <a:avLst/>
          </a:prstGeom>
          <a:noFill/>
          <a:ln>
            <a:noFill/>
          </a:ln>
        </p:spPr>
      </p:pic>
      <p:pic>
        <p:nvPicPr>
          <p:cNvPr id="790" name="Google Shape;790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752900" y="1697450"/>
            <a:ext cx="149650" cy="14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91" name="Google Shape;791;p6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36000" y="2741525"/>
            <a:ext cx="149650" cy="149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000000"/>
        </a:solidFill>
      </p:bgPr>
    </p:bg>
    <p:spTree>
      <p:nvGrpSpPr>
        <p:cNvPr id="795" name="Shape 7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6" name="Google Shape;796;p61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Use case: Kafka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Consumer pact workflow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Add new </a:t>
            </a:r>
            <a:r>
              <a:rPr lang="en" sz="1800">
                <a:solidFill>
                  <a:srgbClr val="F3F3F3"/>
                </a:solidFill>
                <a:latin typeface="Courier New"/>
                <a:ea typeface="Courier New"/>
                <a:cs typeface="Courier New"/>
                <a:sym typeface="Courier New"/>
              </a:rPr>
              <a:t>/products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endpoint test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Show how consumers can work independently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Publish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1" marL="9144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lphaL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Verification Results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3F3F3"/>
              </a:buClr>
              <a:buSzPts val="1800"/>
              <a:buFont typeface="Open Sans"/>
              <a:buAutoNum type="arabicPeriod"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Provider workflow</a:t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97" name="Google Shape;797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6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6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800" name="Google Shape;800;p61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801" name="Google Shape;801;p61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02" name="Google Shape;802;p61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03" name="Google Shape;803;p61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804" name="Google Shape;804;p61"/>
          <p:cNvSpPr txBox="1"/>
          <p:nvPr/>
        </p:nvSpPr>
        <p:spPr>
          <a:xfrm>
            <a:off x="572250" y="888975"/>
            <a:ext cx="71619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rgbClr val="2DCB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000000"/>
        </a:solidFill>
      </p:bgPr>
    </p:bg>
    <p:spTree>
      <p:nvGrpSpPr>
        <p:cNvPr id="808" name="Shape 8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" name="Google Shape;809;p6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0" name="Google Shape;810;p6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DEMO: KAFKA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811" name="Google Shape;811;p62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812" name="Google Shape;812;p62"/>
            <p:cNvPicPr preferRelativeResize="0"/>
            <p:nvPr/>
          </p:nvPicPr>
          <p:blipFill rotWithShape="1">
            <a:blip r:embed="rId3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13" name="Google Shape;813;p62"/>
            <p:cNvPicPr preferRelativeResize="0"/>
            <p:nvPr/>
          </p:nvPicPr>
          <p:blipFill rotWithShape="1">
            <a:blip r:embed="rId4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14" name="Google Shape;814;p62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815" name="Google Shape;815;p62"/>
          <p:cNvSpPr txBox="1"/>
          <p:nvPr/>
        </p:nvSpPr>
        <p:spPr>
          <a:xfrm>
            <a:off x="572250" y="888975"/>
            <a:ext cx="7161900" cy="64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 i="1" sz="1800">
              <a:solidFill>
                <a:srgbClr val="2DCB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16" name="Google Shape;816;p62"/>
          <p:cNvGrpSpPr/>
          <p:nvPr/>
        </p:nvGrpSpPr>
        <p:grpSpPr>
          <a:xfrm>
            <a:off x="5911925" y="2432625"/>
            <a:ext cx="1344600" cy="686850"/>
            <a:chOff x="5387025" y="3159675"/>
            <a:chExt cx="1344600" cy="686850"/>
          </a:xfrm>
        </p:grpSpPr>
        <p:sp>
          <p:nvSpPr>
            <p:cNvPr id="817" name="Google Shape;817;p62"/>
            <p:cNvSpPr/>
            <p:nvPr/>
          </p:nvSpPr>
          <p:spPr>
            <a:xfrm>
              <a:off x="5387025" y="3352725"/>
              <a:ext cx="1344600" cy="493800"/>
            </a:xfrm>
            <a:prstGeom prst="rect">
              <a:avLst/>
            </a:prstGeom>
            <a:noFill/>
            <a:ln cap="flat" cmpd="sng" w="19050">
              <a:solidFill>
                <a:srgbClr val="6FA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</a:rPr>
                <a:t>Consumer Y</a:t>
              </a:r>
              <a:endParaRPr sz="1200">
                <a:solidFill>
                  <a:srgbClr val="FFFFFF"/>
                </a:solidFill>
              </a:endParaRPr>
            </a:p>
          </p:txBody>
        </p:sp>
        <p:pic>
          <p:nvPicPr>
            <p:cNvPr id="818" name="Google Shape;818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33300" y="3159675"/>
              <a:ext cx="302253" cy="113600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19" name="Google Shape;819;p62"/>
          <p:cNvCxnSpPr>
            <a:stCxn id="820" idx="1"/>
            <a:endCxn id="821" idx="3"/>
          </p:cNvCxnSpPr>
          <p:nvPr/>
        </p:nvCxnSpPr>
        <p:spPr>
          <a:xfrm flipH="1">
            <a:off x="5104325" y="2049400"/>
            <a:ext cx="807600" cy="820800"/>
          </a:xfrm>
          <a:prstGeom prst="bentConnector3">
            <a:avLst>
              <a:gd fmla="val 49993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822" name="Google Shape;822;p62"/>
          <p:cNvGrpSpPr/>
          <p:nvPr/>
        </p:nvGrpSpPr>
        <p:grpSpPr>
          <a:xfrm>
            <a:off x="5911925" y="1511388"/>
            <a:ext cx="1344600" cy="784913"/>
            <a:chOff x="5387025" y="2238438"/>
            <a:chExt cx="1344600" cy="784913"/>
          </a:xfrm>
        </p:grpSpPr>
        <p:sp>
          <p:nvSpPr>
            <p:cNvPr id="820" name="Google Shape;820;p62"/>
            <p:cNvSpPr/>
            <p:nvPr/>
          </p:nvSpPr>
          <p:spPr>
            <a:xfrm>
              <a:off x="5387025" y="2529550"/>
              <a:ext cx="1344600" cy="493800"/>
            </a:xfrm>
            <a:prstGeom prst="rect">
              <a:avLst/>
            </a:prstGeom>
            <a:noFill/>
            <a:ln cap="flat" cmpd="sng" w="19050">
              <a:solidFill>
                <a:srgbClr val="6FA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</a:rPr>
                <a:t>Consumer X</a:t>
              </a:r>
              <a:endParaRPr sz="1200">
                <a:solidFill>
                  <a:srgbClr val="FFFFFF"/>
                </a:solidFill>
              </a:endParaRPr>
            </a:p>
          </p:txBody>
        </p:sp>
        <p:pic>
          <p:nvPicPr>
            <p:cNvPr id="823" name="Google Shape;823;p6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85274" y="2238438"/>
              <a:ext cx="115725" cy="21167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821" name="Google Shape;821;p6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556638" y="2726252"/>
            <a:ext cx="547800" cy="28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4" name="Google Shape;824;p62"/>
          <p:cNvCxnSpPr>
            <a:stCxn id="825" idx="3"/>
            <a:endCxn id="821" idx="1"/>
          </p:cNvCxnSpPr>
          <p:nvPr/>
        </p:nvCxnSpPr>
        <p:spPr>
          <a:xfrm>
            <a:off x="3608023" y="2530639"/>
            <a:ext cx="948600" cy="339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826" name="Google Shape;826;p62"/>
          <p:cNvSpPr/>
          <p:nvPr/>
        </p:nvSpPr>
        <p:spPr>
          <a:xfrm>
            <a:off x="5911924" y="341580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Consumer Z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827" name="Google Shape;827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40323" y="2786364"/>
            <a:ext cx="167700" cy="1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8" name="Google Shape;828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40323" y="3125939"/>
            <a:ext cx="167700" cy="1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25" name="Google Shape;825;p6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40323" y="2446789"/>
            <a:ext cx="167700" cy="16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29" name="Google Shape;829;p62"/>
          <p:cNvCxnSpPr>
            <a:stCxn id="827" idx="3"/>
            <a:endCxn id="821" idx="1"/>
          </p:cNvCxnSpPr>
          <p:nvPr/>
        </p:nvCxnSpPr>
        <p:spPr>
          <a:xfrm>
            <a:off x="3608023" y="2870214"/>
            <a:ext cx="948600" cy="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0" name="Google Shape;830;p62"/>
          <p:cNvCxnSpPr>
            <a:stCxn id="828" idx="3"/>
            <a:endCxn id="821" idx="1"/>
          </p:cNvCxnSpPr>
          <p:nvPr/>
        </p:nvCxnSpPr>
        <p:spPr>
          <a:xfrm flipH="1" rot="10800000">
            <a:off x="3608023" y="2870189"/>
            <a:ext cx="948600" cy="339600"/>
          </a:xfrm>
          <a:prstGeom prst="bentConnector3">
            <a:avLst>
              <a:gd fmla="val 50001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831" name="Google Shape;831;p62"/>
          <p:cNvCxnSpPr>
            <a:stCxn id="817" idx="1"/>
            <a:endCxn id="821" idx="3"/>
          </p:cNvCxnSpPr>
          <p:nvPr/>
        </p:nvCxnSpPr>
        <p:spPr>
          <a:xfrm rot="10800000">
            <a:off x="5104325" y="2870175"/>
            <a:ext cx="807600" cy="2400"/>
          </a:xfrm>
          <a:prstGeom prst="bentConnector3">
            <a:avLst>
              <a:gd fmla="val 49993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832" name="Google Shape;832;p62"/>
          <p:cNvCxnSpPr>
            <a:stCxn id="826" idx="1"/>
            <a:endCxn id="821" idx="3"/>
          </p:cNvCxnSpPr>
          <p:nvPr/>
        </p:nvCxnSpPr>
        <p:spPr>
          <a:xfrm rot="10800000">
            <a:off x="5104324" y="2870100"/>
            <a:ext cx="807600" cy="792600"/>
          </a:xfrm>
          <a:prstGeom prst="bentConnector3">
            <a:avLst>
              <a:gd fmla="val 49993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triangle"/>
            <a:tailEnd len="med" w="med" type="none"/>
          </a:ln>
        </p:spPr>
      </p:cxnSp>
      <p:grpSp>
        <p:nvGrpSpPr>
          <p:cNvPr id="833" name="Google Shape;833;p62"/>
          <p:cNvGrpSpPr/>
          <p:nvPr/>
        </p:nvGrpSpPr>
        <p:grpSpPr>
          <a:xfrm>
            <a:off x="1456098" y="2432625"/>
            <a:ext cx="1344600" cy="686850"/>
            <a:chOff x="5387025" y="3159675"/>
            <a:chExt cx="1344600" cy="686850"/>
          </a:xfrm>
        </p:grpSpPr>
        <p:sp>
          <p:nvSpPr>
            <p:cNvPr id="834" name="Google Shape;834;p62"/>
            <p:cNvSpPr/>
            <p:nvPr/>
          </p:nvSpPr>
          <p:spPr>
            <a:xfrm>
              <a:off x="5387025" y="3352725"/>
              <a:ext cx="1344600" cy="493800"/>
            </a:xfrm>
            <a:prstGeom prst="rect">
              <a:avLst/>
            </a:prstGeom>
            <a:noFill/>
            <a:ln cap="flat" cmpd="sng" w="19050">
              <a:solidFill>
                <a:srgbClr val="6FA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</a:rPr>
                <a:t>Producer B</a:t>
              </a:r>
              <a:endParaRPr sz="1200">
                <a:solidFill>
                  <a:srgbClr val="FFFFFF"/>
                </a:solidFill>
              </a:endParaRPr>
            </a:p>
          </p:txBody>
        </p:sp>
        <p:pic>
          <p:nvPicPr>
            <p:cNvPr id="835" name="Google Shape;835;p6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5433300" y="3159675"/>
              <a:ext cx="302253" cy="1136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836" name="Google Shape;836;p62"/>
          <p:cNvGrpSpPr/>
          <p:nvPr/>
        </p:nvGrpSpPr>
        <p:grpSpPr>
          <a:xfrm>
            <a:off x="1456098" y="1511388"/>
            <a:ext cx="1344600" cy="784913"/>
            <a:chOff x="5387025" y="2238438"/>
            <a:chExt cx="1344600" cy="784913"/>
          </a:xfrm>
        </p:grpSpPr>
        <p:sp>
          <p:nvSpPr>
            <p:cNvPr id="837" name="Google Shape;837;p62"/>
            <p:cNvSpPr/>
            <p:nvPr/>
          </p:nvSpPr>
          <p:spPr>
            <a:xfrm>
              <a:off x="5387025" y="2529550"/>
              <a:ext cx="1344600" cy="493800"/>
            </a:xfrm>
            <a:prstGeom prst="rect">
              <a:avLst/>
            </a:prstGeom>
            <a:noFill/>
            <a:ln cap="flat" cmpd="sng" w="19050">
              <a:solidFill>
                <a:srgbClr val="6FA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</a:rPr>
                <a:t>Producer A</a:t>
              </a:r>
              <a:endParaRPr sz="1200">
                <a:solidFill>
                  <a:srgbClr val="FFFFFF"/>
                </a:solidFill>
              </a:endParaRPr>
            </a:p>
          </p:txBody>
        </p:sp>
        <p:pic>
          <p:nvPicPr>
            <p:cNvPr id="838" name="Google Shape;838;p6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5485274" y="2238438"/>
              <a:ext cx="115725" cy="21167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39" name="Google Shape;839;p62"/>
          <p:cNvSpPr/>
          <p:nvPr/>
        </p:nvSpPr>
        <p:spPr>
          <a:xfrm>
            <a:off x="1456097" y="341580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Producer C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840" name="Google Shape;840;p62"/>
          <p:cNvCxnSpPr>
            <a:stCxn id="837" idx="3"/>
            <a:endCxn id="825" idx="1"/>
          </p:cNvCxnSpPr>
          <p:nvPr/>
        </p:nvCxnSpPr>
        <p:spPr>
          <a:xfrm>
            <a:off x="2800698" y="2049400"/>
            <a:ext cx="639600" cy="4812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1" name="Google Shape;841;p62"/>
          <p:cNvCxnSpPr>
            <a:stCxn id="827" idx="1"/>
            <a:endCxn id="834" idx="3"/>
          </p:cNvCxnSpPr>
          <p:nvPr/>
        </p:nvCxnSpPr>
        <p:spPr>
          <a:xfrm flipH="1">
            <a:off x="2800723" y="2870214"/>
            <a:ext cx="639600" cy="24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842" name="Google Shape;842;p62"/>
          <p:cNvCxnSpPr>
            <a:stCxn id="828" idx="1"/>
            <a:endCxn id="839" idx="3"/>
          </p:cNvCxnSpPr>
          <p:nvPr/>
        </p:nvCxnSpPr>
        <p:spPr>
          <a:xfrm flipH="1">
            <a:off x="2800723" y="3209789"/>
            <a:ext cx="639600" cy="453000"/>
          </a:xfrm>
          <a:prstGeom prst="bentConnector3">
            <a:avLst>
              <a:gd fmla="val 50002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843" name="Google Shape;843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526575" y="3209799"/>
            <a:ext cx="167700" cy="167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844" name="Google Shape;844;p6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019550" y="3209799"/>
            <a:ext cx="167700" cy="1677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000000"/>
        </a:solidFill>
      </p:bgPr>
    </p:bg>
    <p:spTree>
      <p:nvGrpSpPr>
        <p:cNvPr id="848" name="Shape 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" name="Google Shape;849;p63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0" name="Google Shape;850;p63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DEMO: KAFKA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51" name="Google Shape;851;p63"/>
          <p:cNvSpPr/>
          <p:nvPr/>
        </p:nvSpPr>
        <p:spPr>
          <a:xfrm>
            <a:off x="5962925" y="317270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Product API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852" name="Google Shape;852;p63"/>
          <p:cNvCxnSpPr>
            <a:endCxn id="851" idx="1"/>
          </p:cNvCxnSpPr>
          <p:nvPr/>
        </p:nvCxnSpPr>
        <p:spPr>
          <a:xfrm>
            <a:off x="5265425" y="3419008"/>
            <a:ext cx="6975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stealth"/>
          </a:ln>
        </p:spPr>
      </p:cxnSp>
      <p:grpSp>
        <p:nvGrpSpPr>
          <p:cNvPr id="853" name="Google Shape;853;p63"/>
          <p:cNvGrpSpPr/>
          <p:nvPr/>
        </p:nvGrpSpPr>
        <p:grpSpPr>
          <a:xfrm>
            <a:off x="1493023" y="2913766"/>
            <a:ext cx="1344600" cy="753459"/>
            <a:chOff x="5387025" y="2219666"/>
            <a:chExt cx="1344600" cy="753459"/>
          </a:xfrm>
        </p:grpSpPr>
        <p:sp>
          <p:nvSpPr>
            <p:cNvPr id="854" name="Google Shape;854;p63"/>
            <p:cNvSpPr/>
            <p:nvPr/>
          </p:nvSpPr>
          <p:spPr>
            <a:xfrm>
              <a:off x="5387025" y="2479325"/>
              <a:ext cx="1344600" cy="493800"/>
            </a:xfrm>
            <a:prstGeom prst="rect">
              <a:avLst/>
            </a:prstGeom>
            <a:noFill/>
            <a:ln cap="flat" cmpd="sng" w="19050">
              <a:solidFill>
                <a:srgbClr val="6FA8DC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</a:rPr>
                <a:t>Event API</a:t>
              </a:r>
              <a:endParaRPr sz="1200">
                <a:solidFill>
                  <a:srgbClr val="FFFFFF"/>
                </a:solidFill>
              </a:endParaRPr>
            </a:p>
          </p:txBody>
        </p:sp>
        <p:pic>
          <p:nvPicPr>
            <p:cNvPr id="855" name="Google Shape;855;p6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5485274" y="2219666"/>
              <a:ext cx="115725" cy="211675"/>
            </a:xfrm>
            <a:prstGeom prst="rect">
              <a:avLst/>
            </a:prstGeom>
            <a:noFill/>
            <a:ln>
              <a:noFill/>
            </a:ln>
          </p:spPr>
        </p:pic>
      </p:grpSp>
      <p:cxnSp>
        <p:nvCxnSpPr>
          <p:cNvPr id="856" name="Google Shape;856;p63"/>
          <p:cNvCxnSpPr>
            <a:stCxn id="854" idx="3"/>
          </p:cNvCxnSpPr>
          <p:nvPr/>
        </p:nvCxnSpPr>
        <p:spPr>
          <a:xfrm>
            <a:off x="2837623" y="3420325"/>
            <a:ext cx="808800" cy="600"/>
          </a:xfrm>
          <a:prstGeom prst="bentConnector3">
            <a:avLst>
              <a:gd fmla="val 50000" name="adj1"/>
            </a:avLst>
          </a:prstGeom>
          <a:noFill/>
          <a:ln cap="flat" cmpd="sng" w="19050">
            <a:solidFill>
              <a:srgbClr val="595959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857" name="Google Shape;857;p6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00225" y="2961600"/>
            <a:ext cx="149650" cy="149650"/>
          </a:xfrm>
          <a:prstGeom prst="rect">
            <a:avLst/>
          </a:prstGeom>
          <a:noFill/>
          <a:ln>
            <a:noFill/>
          </a:ln>
        </p:spPr>
      </p:pic>
      <p:sp>
        <p:nvSpPr>
          <p:cNvPr id="858" name="Google Shape;858;p63"/>
          <p:cNvSpPr/>
          <p:nvPr/>
        </p:nvSpPr>
        <p:spPr>
          <a:xfrm>
            <a:off x="3646425" y="3079100"/>
            <a:ext cx="450600" cy="68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Pact</a:t>
            </a:r>
            <a:endParaRPr sz="800"/>
          </a:p>
        </p:txBody>
      </p:sp>
      <p:sp>
        <p:nvSpPr>
          <p:cNvPr id="859" name="Google Shape;859;p63"/>
          <p:cNvSpPr/>
          <p:nvPr/>
        </p:nvSpPr>
        <p:spPr>
          <a:xfrm>
            <a:off x="4823325" y="3079100"/>
            <a:ext cx="450600" cy="680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Pact</a:t>
            </a:r>
            <a:endParaRPr sz="800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000000"/>
        </a:solidFill>
      </p:bgPr>
    </p:bg>
    <p:spTree>
      <p:nvGrpSpPr>
        <p:cNvPr id="863" name="Shape 8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" name="Google Shape;864;p64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5" name="Google Shape;865;p64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REST APIs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866" name="Google Shape;866;p64"/>
          <p:cNvSpPr/>
          <p:nvPr/>
        </p:nvSpPr>
        <p:spPr>
          <a:xfrm>
            <a:off x="2000713" y="356038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A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867" name="Google Shape;867;p64"/>
          <p:cNvSpPr/>
          <p:nvPr/>
        </p:nvSpPr>
        <p:spPr>
          <a:xfrm>
            <a:off x="2000713" y="2538275"/>
            <a:ext cx="4491300" cy="493800"/>
          </a:xfrm>
          <a:prstGeom prst="rect">
            <a:avLst/>
          </a:prstGeom>
          <a:solidFill>
            <a:srgbClr val="38761D">
              <a:alpha val="47490"/>
            </a:srgbClr>
          </a:solidFill>
          <a:ln cap="flat" cmpd="sng" w="1905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API Gateway / BFF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868" name="Google Shape;868;p64"/>
          <p:cNvSpPr/>
          <p:nvPr/>
        </p:nvSpPr>
        <p:spPr>
          <a:xfrm>
            <a:off x="5119163" y="356040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B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869" name="Google Shape;869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725" y="1465438"/>
            <a:ext cx="691849" cy="55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70" name="Google Shape;870;p64"/>
          <p:cNvCxnSpPr>
            <a:stCxn id="869" idx="2"/>
          </p:cNvCxnSpPr>
          <p:nvPr/>
        </p:nvCxnSpPr>
        <p:spPr>
          <a:xfrm>
            <a:off x="2977650" y="2017463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71" name="Google Shape;871;p64"/>
          <p:cNvSpPr txBox="1"/>
          <p:nvPr/>
        </p:nvSpPr>
        <p:spPr>
          <a:xfrm>
            <a:off x="3033738" y="2194022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872" name="Google Shape;872;p64"/>
          <p:cNvGrpSpPr/>
          <p:nvPr/>
        </p:nvGrpSpPr>
        <p:grpSpPr>
          <a:xfrm>
            <a:off x="2631734" y="3039590"/>
            <a:ext cx="719400" cy="520800"/>
            <a:chOff x="1683488" y="2523613"/>
            <a:chExt cx="719400" cy="520800"/>
          </a:xfrm>
        </p:grpSpPr>
        <p:cxnSp>
          <p:nvCxnSpPr>
            <p:cNvPr id="873" name="Google Shape;873;p64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874" name="Google Shape;874;p64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75" name="Google Shape;875;p64"/>
          <p:cNvGrpSpPr/>
          <p:nvPr/>
        </p:nvGrpSpPr>
        <p:grpSpPr>
          <a:xfrm>
            <a:off x="5744363" y="3030154"/>
            <a:ext cx="719400" cy="520800"/>
            <a:chOff x="1683488" y="2523613"/>
            <a:chExt cx="719400" cy="520800"/>
          </a:xfrm>
        </p:grpSpPr>
        <p:cxnSp>
          <p:nvCxnSpPr>
            <p:cNvPr id="876" name="Google Shape;876;p64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877" name="Google Shape;877;p64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878" name="Google Shape;878;p64"/>
          <p:cNvGrpSpPr/>
          <p:nvPr/>
        </p:nvGrpSpPr>
        <p:grpSpPr>
          <a:xfrm>
            <a:off x="3359413" y="3809050"/>
            <a:ext cx="1773900" cy="196009"/>
            <a:chOff x="984842" y="2166973"/>
            <a:chExt cx="1773900" cy="196009"/>
          </a:xfrm>
        </p:grpSpPr>
        <p:cxnSp>
          <p:nvCxnSpPr>
            <p:cNvPr id="879" name="Google Shape;879;p64"/>
            <p:cNvCxnSpPr/>
            <p:nvPr/>
          </p:nvCxnSpPr>
          <p:spPr>
            <a:xfrm>
              <a:off x="984842" y="2166973"/>
              <a:ext cx="1773900" cy="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880" name="Google Shape;880;p64"/>
            <p:cNvSpPr txBox="1"/>
            <p:nvPr/>
          </p:nvSpPr>
          <p:spPr>
            <a:xfrm>
              <a:off x="1512138" y="2195282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881" name="Google Shape;881;p64"/>
          <p:cNvSpPr/>
          <p:nvPr/>
        </p:nvSpPr>
        <p:spPr>
          <a:xfrm>
            <a:off x="3574063" y="436703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C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882" name="Google Shape;882;p6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31314" y="3338323"/>
            <a:ext cx="158172" cy="1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83" name="Google Shape;883;p64"/>
          <p:cNvPicPr preferRelativeResize="0"/>
          <p:nvPr/>
        </p:nvPicPr>
        <p:blipFill rotWithShape="1">
          <a:blip r:embed="rId5">
            <a:alphaModFix/>
          </a:blip>
          <a:srcRect b="18536" l="30723" r="32102" t="16583"/>
          <a:stretch/>
        </p:blipFill>
        <p:spPr>
          <a:xfrm>
            <a:off x="2719325" y="1316675"/>
            <a:ext cx="115725" cy="11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4" name="Google Shape;884;p6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212699" y="3316338"/>
            <a:ext cx="115725" cy="2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85" name="Google Shape;885;p6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642638" y="4194250"/>
            <a:ext cx="137201" cy="1372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886" name="Google Shape;886;p64"/>
          <p:cNvCxnSpPr/>
          <p:nvPr/>
        </p:nvCxnSpPr>
        <p:spPr>
          <a:xfrm>
            <a:off x="5398450" y="2013350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887" name="Google Shape;887;p64"/>
          <p:cNvSpPr txBox="1"/>
          <p:nvPr/>
        </p:nvSpPr>
        <p:spPr>
          <a:xfrm>
            <a:off x="4560025" y="2189900"/>
            <a:ext cx="793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GraphQL/HTTP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888" name="Google Shape;888;p6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57775" y="1198476"/>
            <a:ext cx="421990" cy="31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889" name="Google Shape;889;p6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370513" y="1148809"/>
            <a:ext cx="368600" cy="3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0" name="Google Shape;890;p64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247750" y="1496675"/>
            <a:ext cx="301410" cy="5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891" name="Google Shape;891;p64"/>
          <p:cNvSpPr txBox="1"/>
          <p:nvPr/>
        </p:nvSpPr>
        <p:spPr>
          <a:xfrm>
            <a:off x="5071984" y="4663059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892" name="Google Shape;892;p64"/>
          <p:cNvCxnSpPr>
            <a:endCxn id="881" idx="3"/>
          </p:cNvCxnSpPr>
          <p:nvPr/>
        </p:nvCxnSpPr>
        <p:spPr>
          <a:xfrm flipH="1">
            <a:off x="4918663" y="4054138"/>
            <a:ext cx="872700" cy="559800"/>
          </a:xfrm>
          <a:prstGeom prst="bentConnector3">
            <a:avLst>
              <a:gd fmla="val 90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pic>
        <p:nvPicPr>
          <p:cNvPr id="893" name="Google Shape;893;p64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292625" y="2679354"/>
            <a:ext cx="211651" cy="2116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000000"/>
        </a:solidFill>
      </p:bgPr>
    </p:bg>
    <p:spTree>
      <p:nvGrpSpPr>
        <p:cNvPr id="897" name="Shape 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8" name="Google Shape;898;p65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9" name="Google Shape;899;p65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SERVERLESS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00" name="Google Shape;900;p65"/>
          <p:cNvSpPr/>
          <p:nvPr/>
        </p:nvSpPr>
        <p:spPr>
          <a:xfrm>
            <a:off x="2000713" y="356038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A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901" name="Google Shape;901;p65"/>
          <p:cNvSpPr/>
          <p:nvPr/>
        </p:nvSpPr>
        <p:spPr>
          <a:xfrm>
            <a:off x="2000713" y="2538275"/>
            <a:ext cx="4491300" cy="493800"/>
          </a:xfrm>
          <a:prstGeom prst="rect">
            <a:avLst/>
          </a:prstGeom>
          <a:solidFill>
            <a:srgbClr val="38761D">
              <a:alpha val="47490"/>
            </a:srgbClr>
          </a:solidFill>
          <a:ln cap="flat" cmpd="sng" w="1905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API Gateway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902" name="Google Shape;902;p65"/>
          <p:cNvSpPr/>
          <p:nvPr/>
        </p:nvSpPr>
        <p:spPr>
          <a:xfrm>
            <a:off x="5119163" y="356040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B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903" name="Google Shape;903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31725" y="1465438"/>
            <a:ext cx="691849" cy="55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04" name="Google Shape;904;p65"/>
          <p:cNvCxnSpPr>
            <a:stCxn id="903" idx="2"/>
          </p:cNvCxnSpPr>
          <p:nvPr/>
        </p:nvCxnSpPr>
        <p:spPr>
          <a:xfrm>
            <a:off x="2977650" y="2017463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05" name="Google Shape;905;p65"/>
          <p:cNvSpPr txBox="1"/>
          <p:nvPr/>
        </p:nvSpPr>
        <p:spPr>
          <a:xfrm>
            <a:off x="3033738" y="2194022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906" name="Google Shape;906;p65"/>
          <p:cNvGrpSpPr/>
          <p:nvPr/>
        </p:nvGrpSpPr>
        <p:grpSpPr>
          <a:xfrm>
            <a:off x="2631734" y="3039590"/>
            <a:ext cx="719400" cy="520800"/>
            <a:chOff x="1683488" y="2523613"/>
            <a:chExt cx="719400" cy="520800"/>
          </a:xfrm>
        </p:grpSpPr>
        <p:cxnSp>
          <p:nvCxnSpPr>
            <p:cNvPr id="907" name="Google Shape;907;p65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908" name="Google Shape;908;p65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909" name="Google Shape;909;p65"/>
          <p:cNvSpPr/>
          <p:nvPr/>
        </p:nvSpPr>
        <p:spPr>
          <a:xfrm>
            <a:off x="3574063" y="436703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C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910" name="Google Shape;910;p65"/>
          <p:cNvPicPr preferRelativeResize="0"/>
          <p:nvPr/>
        </p:nvPicPr>
        <p:blipFill rotWithShape="1">
          <a:blip r:embed="rId4">
            <a:alphaModFix/>
          </a:blip>
          <a:srcRect b="18536" l="30723" r="32102" t="16583"/>
          <a:stretch/>
        </p:blipFill>
        <p:spPr>
          <a:xfrm>
            <a:off x="2719325" y="1316675"/>
            <a:ext cx="115725" cy="11360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1" name="Google Shape;911;p65"/>
          <p:cNvCxnSpPr/>
          <p:nvPr/>
        </p:nvCxnSpPr>
        <p:spPr>
          <a:xfrm>
            <a:off x="5398450" y="2013350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912" name="Google Shape;912;p65"/>
          <p:cNvSpPr txBox="1"/>
          <p:nvPr/>
        </p:nvSpPr>
        <p:spPr>
          <a:xfrm>
            <a:off x="4560025" y="2189900"/>
            <a:ext cx="793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3" name="Google Shape;913;p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057775" y="1198476"/>
            <a:ext cx="421990" cy="31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4" name="Google Shape;914;p6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0513" y="1148809"/>
            <a:ext cx="368600" cy="3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5" name="Google Shape;915;p6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247750" y="1496675"/>
            <a:ext cx="301410" cy="520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16" name="Google Shape;916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075113" y="3294153"/>
            <a:ext cx="201000" cy="2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7" name="Google Shape;917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18038" y="3294153"/>
            <a:ext cx="201000" cy="20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8" name="Google Shape;918;p65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4145878" y="3686691"/>
            <a:ext cx="201000" cy="2412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19" name="Google Shape;919;p65"/>
          <p:cNvCxnSpPr>
            <a:stCxn id="900" idx="3"/>
            <a:endCxn id="918" idx="1"/>
          </p:cNvCxnSpPr>
          <p:nvPr/>
        </p:nvCxnSpPr>
        <p:spPr>
          <a:xfrm>
            <a:off x="3345313" y="3807288"/>
            <a:ext cx="80070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920" name="Google Shape;920;p65"/>
          <p:cNvCxnSpPr>
            <a:stCxn id="902" idx="1"/>
            <a:endCxn id="918" idx="3"/>
          </p:cNvCxnSpPr>
          <p:nvPr/>
        </p:nvCxnSpPr>
        <p:spPr>
          <a:xfrm rot="10800000">
            <a:off x="4346963" y="3807300"/>
            <a:ext cx="77220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none"/>
          </a:ln>
        </p:spPr>
      </p:cxnSp>
      <p:cxnSp>
        <p:nvCxnSpPr>
          <p:cNvPr id="921" name="Google Shape;921;p65"/>
          <p:cNvCxnSpPr>
            <a:stCxn id="918" idx="2"/>
            <a:endCxn id="909" idx="0"/>
          </p:cNvCxnSpPr>
          <p:nvPr/>
        </p:nvCxnSpPr>
        <p:spPr>
          <a:xfrm>
            <a:off x="4246378" y="3927893"/>
            <a:ext cx="0" cy="4392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922" name="Google Shape;922;p65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670088" y="4093653"/>
            <a:ext cx="201000" cy="2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6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p66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8" name="Google Shape;928;p66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WORKS: CONSUMER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929" name="Google Shape;929;p66"/>
          <p:cNvGrpSpPr/>
          <p:nvPr/>
        </p:nvGrpSpPr>
        <p:grpSpPr>
          <a:xfrm>
            <a:off x="3341125" y="912400"/>
            <a:ext cx="4481875" cy="3316500"/>
            <a:chOff x="304125" y="720300"/>
            <a:chExt cx="4481875" cy="3316500"/>
          </a:xfrm>
        </p:grpSpPr>
        <p:sp>
          <p:nvSpPr>
            <p:cNvPr id="930" name="Google Shape;930;p66"/>
            <p:cNvSpPr/>
            <p:nvPr/>
          </p:nvSpPr>
          <p:spPr>
            <a:xfrm>
              <a:off x="304125" y="720300"/>
              <a:ext cx="3180000" cy="3316500"/>
            </a:xfrm>
            <a:prstGeom prst="rect">
              <a:avLst/>
            </a:prstGeom>
            <a:noFill/>
            <a:ln cap="flat" cmpd="sng" w="28575">
              <a:solidFill>
                <a:schemeClr val="dk2"/>
              </a:solidFill>
              <a:prstDash val="dash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1" name="Google Shape;931;p66"/>
            <p:cNvSpPr/>
            <p:nvPr/>
          </p:nvSpPr>
          <p:spPr>
            <a:xfrm>
              <a:off x="456525" y="872700"/>
              <a:ext cx="2899500" cy="391800"/>
            </a:xfrm>
            <a:prstGeom prst="rect">
              <a:avLst/>
            </a:prstGeom>
            <a:solidFill>
              <a:srgbClr val="A2C4C9"/>
            </a:solidFill>
            <a:ln cap="flat" cmpd="sng" w="28575">
              <a:solidFill>
                <a:srgbClr val="45818E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Adapters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32" name="Google Shape;932;p66"/>
            <p:cNvSpPr/>
            <p:nvPr/>
          </p:nvSpPr>
          <p:spPr>
            <a:xfrm>
              <a:off x="444375" y="1403925"/>
              <a:ext cx="2899500" cy="391800"/>
            </a:xfrm>
            <a:prstGeom prst="rect">
              <a:avLst/>
            </a:prstGeom>
            <a:solidFill>
              <a:srgbClr val="EAD1DC"/>
            </a:solidFill>
            <a:ln cap="flat" cmpd="sng" w="28575">
              <a:solidFill>
                <a:srgbClr val="A64D79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Services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33" name="Google Shape;933;p66"/>
            <p:cNvSpPr/>
            <p:nvPr/>
          </p:nvSpPr>
          <p:spPr>
            <a:xfrm>
              <a:off x="444375" y="1922100"/>
              <a:ext cx="1972500" cy="1415700"/>
            </a:xfrm>
            <a:prstGeom prst="rect">
              <a:avLst/>
            </a:prstGeom>
            <a:solidFill>
              <a:srgbClr val="B6D7A8"/>
            </a:solidFill>
            <a:ln cap="flat" cmpd="sng" w="28575">
              <a:solidFill>
                <a:srgbClr val="38761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Domain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34" name="Google Shape;934;p66"/>
            <p:cNvSpPr/>
            <p:nvPr/>
          </p:nvSpPr>
          <p:spPr>
            <a:xfrm>
              <a:off x="444375" y="3464175"/>
              <a:ext cx="1972500" cy="357600"/>
            </a:xfrm>
            <a:prstGeom prst="rect">
              <a:avLst/>
            </a:prstGeom>
            <a:solidFill>
              <a:srgbClr val="E6B8AF"/>
            </a:solidFill>
            <a:ln cap="flat" cmpd="sng" w="28575">
              <a:solidFill>
                <a:srgbClr val="A61C0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Repositories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35" name="Google Shape;935;p66"/>
            <p:cNvSpPr/>
            <p:nvPr/>
          </p:nvSpPr>
          <p:spPr>
            <a:xfrm rot="-5400000">
              <a:off x="2241225" y="2246400"/>
              <a:ext cx="1413900" cy="791400"/>
            </a:xfrm>
            <a:prstGeom prst="rect">
              <a:avLst/>
            </a:prstGeom>
            <a:solidFill>
              <a:srgbClr val="C9DAF8"/>
            </a:solidFill>
            <a:ln cap="flat" cmpd="sng" w="2857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Collaborators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  <p:sp>
          <p:nvSpPr>
            <p:cNvPr id="936" name="Google Shape;936;p66"/>
            <p:cNvSpPr/>
            <p:nvPr/>
          </p:nvSpPr>
          <p:spPr>
            <a:xfrm>
              <a:off x="3620800" y="1935150"/>
              <a:ext cx="1165200" cy="1413900"/>
            </a:xfrm>
            <a:prstGeom prst="rect">
              <a:avLst/>
            </a:prstGeom>
            <a:solidFill>
              <a:srgbClr val="C9DAF8"/>
            </a:solidFill>
            <a:ln cap="flat" cmpd="sng" w="28575">
              <a:solidFill>
                <a:srgbClr val="1C4587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Roboto Slab"/>
                  <a:ea typeface="Roboto Slab"/>
                  <a:cs typeface="Roboto Slab"/>
                  <a:sym typeface="Roboto Slab"/>
                </a:rPr>
                <a:t>External Service</a:t>
              </a:r>
              <a:endParaRPr>
                <a:latin typeface="Roboto Slab"/>
                <a:ea typeface="Roboto Slab"/>
                <a:cs typeface="Roboto Slab"/>
                <a:sym typeface="Roboto Slab"/>
              </a:endParaRPr>
            </a:p>
          </p:txBody>
        </p:sp>
      </p:grpSp>
      <p:sp>
        <p:nvSpPr>
          <p:cNvPr id="937" name="Google Shape;937;p66"/>
          <p:cNvSpPr/>
          <p:nvPr/>
        </p:nvSpPr>
        <p:spPr>
          <a:xfrm>
            <a:off x="5511650" y="2059525"/>
            <a:ext cx="2380800" cy="1559700"/>
          </a:xfrm>
          <a:prstGeom prst="rect">
            <a:avLst/>
          </a:prstGeom>
          <a:solidFill>
            <a:srgbClr val="FFF191">
              <a:alpha val="42460"/>
            </a:srgbClr>
          </a:solidFill>
          <a:ln cap="flat" cmpd="sng" w="9525">
            <a:solidFill>
              <a:srgbClr val="F1C23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8" name="Google Shape;938;p66"/>
          <p:cNvSpPr txBox="1"/>
          <p:nvPr>
            <p:ph type="title"/>
          </p:nvPr>
        </p:nvSpPr>
        <p:spPr>
          <a:xfrm>
            <a:off x="543650" y="1377550"/>
            <a:ext cx="28698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C396A"/>
              </a:buClr>
              <a:buFont typeface="Arial"/>
              <a:buNone/>
            </a:pPr>
            <a:r>
              <a:rPr lang="en" sz="2600">
                <a:solidFill>
                  <a:srgbClr val="434343"/>
                </a:solidFill>
              </a:rPr>
              <a:t>Scope of consumer test</a:t>
            </a:r>
            <a:endParaRPr i="0" sz="2600" u="none" cap="none" strike="noStrike">
              <a:solidFill>
                <a:srgbClr val="434343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42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3" name="Google Shape;943;p67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4" name="Google Shape;944;p67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IT WORKS: PROVIDER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45" name="Google Shape;945;p67"/>
          <p:cNvSpPr/>
          <p:nvPr/>
        </p:nvSpPr>
        <p:spPr>
          <a:xfrm>
            <a:off x="3341125" y="912400"/>
            <a:ext cx="3180000" cy="3316500"/>
          </a:xfrm>
          <a:prstGeom prst="rect">
            <a:avLst/>
          </a:prstGeom>
          <a:noFill/>
          <a:ln cap="flat" cmpd="sng" w="28575">
            <a:solidFill>
              <a:schemeClr val="dk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6" name="Google Shape;946;p67"/>
          <p:cNvSpPr/>
          <p:nvPr/>
        </p:nvSpPr>
        <p:spPr>
          <a:xfrm rot="10800000">
            <a:off x="4974250" y="1591200"/>
            <a:ext cx="332400" cy="218700"/>
          </a:xfrm>
          <a:prstGeom prst="triangle">
            <a:avLst>
              <a:gd fmla="val 50000" name="adj"/>
            </a:avLst>
          </a:prstGeom>
          <a:solidFill>
            <a:srgbClr val="FFFFFF"/>
          </a:solidFill>
          <a:ln cap="flat" cmpd="sng" w="952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47" name="Google Shape;947;p67"/>
          <p:cNvSpPr txBox="1"/>
          <p:nvPr>
            <p:ph type="title"/>
          </p:nvPr>
        </p:nvSpPr>
        <p:spPr>
          <a:xfrm>
            <a:off x="543650" y="1377550"/>
            <a:ext cx="2869800" cy="137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rgbClr val="0C396A"/>
              </a:buClr>
              <a:buFont typeface="Arial"/>
              <a:buNone/>
            </a:pPr>
            <a:r>
              <a:rPr lang="en" sz="2600">
                <a:solidFill>
                  <a:srgbClr val="434343"/>
                </a:solidFill>
              </a:rPr>
              <a:t>Scope of Provider Test</a:t>
            </a:r>
            <a:endParaRPr sz="2600">
              <a:solidFill>
                <a:srgbClr val="434343"/>
              </a:solidFill>
            </a:endParaRPr>
          </a:p>
        </p:txBody>
      </p:sp>
      <p:sp>
        <p:nvSpPr>
          <p:cNvPr id="948" name="Google Shape;948;p67"/>
          <p:cNvSpPr/>
          <p:nvPr/>
        </p:nvSpPr>
        <p:spPr>
          <a:xfrm>
            <a:off x="3493525" y="1064800"/>
            <a:ext cx="2899500" cy="391800"/>
          </a:xfrm>
          <a:prstGeom prst="rect">
            <a:avLst/>
          </a:prstGeom>
          <a:solidFill>
            <a:srgbClr val="A2C4C9"/>
          </a:solidFill>
          <a:ln cap="flat" cmpd="sng" w="28575">
            <a:solidFill>
              <a:srgbClr val="45818E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Adapters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949" name="Google Shape;949;p67"/>
          <p:cNvCxnSpPr/>
          <p:nvPr/>
        </p:nvCxnSpPr>
        <p:spPr>
          <a:xfrm flipH="1">
            <a:off x="5985175" y="1973350"/>
            <a:ext cx="5400" cy="160500"/>
          </a:xfrm>
          <a:prstGeom prst="straightConnector1">
            <a:avLst/>
          </a:prstGeom>
          <a:noFill/>
          <a:ln cap="flat" cmpd="sng" w="28575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0" name="Google Shape;950;p67"/>
          <p:cNvSpPr/>
          <p:nvPr/>
        </p:nvSpPr>
        <p:spPr>
          <a:xfrm>
            <a:off x="3481375" y="1596025"/>
            <a:ext cx="2899500" cy="391800"/>
          </a:xfrm>
          <a:prstGeom prst="rect">
            <a:avLst/>
          </a:prstGeom>
          <a:solidFill>
            <a:srgbClr val="EAD1DC"/>
          </a:solidFill>
          <a:ln cap="flat" cmpd="sng" w="28575">
            <a:solidFill>
              <a:srgbClr val="A64D7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Services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1" name="Google Shape;951;p67"/>
          <p:cNvSpPr/>
          <p:nvPr/>
        </p:nvSpPr>
        <p:spPr>
          <a:xfrm>
            <a:off x="3481375" y="2114200"/>
            <a:ext cx="1972500" cy="1413900"/>
          </a:xfrm>
          <a:prstGeom prst="rect">
            <a:avLst/>
          </a:prstGeom>
          <a:solidFill>
            <a:srgbClr val="B6D7A8"/>
          </a:solidFill>
          <a:ln cap="flat" cmpd="sng" w="28575">
            <a:solidFill>
              <a:srgbClr val="38761D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Domain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2" name="Google Shape;952;p67"/>
          <p:cNvSpPr/>
          <p:nvPr/>
        </p:nvSpPr>
        <p:spPr>
          <a:xfrm>
            <a:off x="3481375" y="3656275"/>
            <a:ext cx="1972500" cy="357600"/>
          </a:xfrm>
          <a:prstGeom prst="rect">
            <a:avLst/>
          </a:prstGeom>
          <a:solidFill>
            <a:srgbClr val="E6B8AF"/>
          </a:solidFill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Repositories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3" name="Google Shape;953;p67"/>
          <p:cNvSpPr/>
          <p:nvPr/>
        </p:nvSpPr>
        <p:spPr>
          <a:xfrm rot="-5400000">
            <a:off x="5278225" y="2911225"/>
            <a:ext cx="1413900" cy="7914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Collaborators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4" name="Google Shape;954;p67"/>
          <p:cNvSpPr/>
          <p:nvPr/>
        </p:nvSpPr>
        <p:spPr>
          <a:xfrm>
            <a:off x="5589475" y="2133850"/>
            <a:ext cx="791400" cy="391800"/>
          </a:xfrm>
          <a:prstGeom prst="rect">
            <a:avLst/>
          </a:prstGeom>
          <a:solidFill>
            <a:srgbClr val="C9DAF8"/>
          </a:solidFill>
          <a:ln cap="flat" cmpd="sng" w="28575">
            <a:solidFill>
              <a:srgbClr val="1C4587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mock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955" name="Google Shape;955;p67"/>
          <p:cNvSpPr/>
          <p:nvPr/>
        </p:nvSpPr>
        <p:spPr>
          <a:xfrm>
            <a:off x="3481375" y="4359838"/>
            <a:ext cx="1972500" cy="357600"/>
          </a:xfrm>
          <a:prstGeom prst="rect">
            <a:avLst/>
          </a:prstGeom>
          <a:solidFill>
            <a:srgbClr val="E6B8AF"/>
          </a:solidFill>
          <a:ln cap="flat" cmpd="sng" w="28575">
            <a:solidFill>
              <a:srgbClr val="A61C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Slab"/>
                <a:ea typeface="Roboto Slab"/>
                <a:cs typeface="Roboto Slab"/>
                <a:sym typeface="Roboto Slab"/>
              </a:rPr>
              <a:t>In-memory database</a:t>
            </a:r>
            <a:endParaRPr>
              <a:latin typeface="Roboto Slab"/>
              <a:ea typeface="Roboto Slab"/>
              <a:cs typeface="Roboto Slab"/>
              <a:sym typeface="Roboto Slab"/>
            </a:endParaRPr>
          </a:p>
        </p:txBody>
      </p:sp>
      <p:cxnSp>
        <p:nvCxnSpPr>
          <p:cNvPr id="956" name="Google Shape;956;p67"/>
          <p:cNvCxnSpPr>
            <a:stCxn id="955" idx="0"/>
          </p:cNvCxnSpPr>
          <p:nvPr/>
        </p:nvCxnSpPr>
        <p:spPr>
          <a:xfrm rot="10800000">
            <a:off x="4467625" y="4012438"/>
            <a:ext cx="0" cy="347400"/>
          </a:xfrm>
          <a:prstGeom prst="straightConnector1">
            <a:avLst/>
          </a:prstGeom>
          <a:noFill/>
          <a:ln cap="flat" cmpd="sng" w="28575">
            <a:solidFill>
              <a:srgbClr val="A61C00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957" name="Google Shape;957;p67"/>
          <p:cNvSpPr/>
          <p:nvPr/>
        </p:nvSpPr>
        <p:spPr>
          <a:xfrm>
            <a:off x="3402025" y="977325"/>
            <a:ext cx="3069900" cy="3152400"/>
          </a:xfrm>
          <a:prstGeom prst="rect">
            <a:avLst/>
          </a:prstGeom>
          <a:solidFill>
            <a:srgbClr val="FFF191">
              <a:alpha val="42460"/>
            </a:srgbClr>
          </a:solidFill>
          <a:ln cap="flat" cmpd="sng" w="9525">
            <a:solidFill>
              <a:srgbClr val="F1C232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32"/>
          <p:cNvSpPr txBox="1"/>
          <p:nvPr/>
        </p:nvSpPr>
        <p:spPr>
          <a:xfrm>
            <a:off x="601375" y="704000"/>
            <a:ext cx="81321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numbers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Four key indicators of high performing organisations</a:t>
            </a:r>
            <a:r>
              <a:rPr baseline="30000"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  <a:endParaRPr baseline="30000"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71" name="Google Shape;171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3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3" name="Google Shape;173;p32"/>
          <p:cNvSpPr txBox="1"/>
          <p:nvPr/>
        </p:nvSpPr>
        <p:spPr>
          <a:xfrm>
            <a:off x="613025" y="1672600"/>
            <a:ext cx="8211600" cy="2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Need &lt; 1 day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lead time 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for changes  =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106x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faster time from commit -&gt; deploy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Are able to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deploy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on demand  =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208x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more deployments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Have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change failures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rates &lt; 15% =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7x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lower change failure rates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   Can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restore services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within 1 hour =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2604x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faster MTTR</a:t>
            </a:r>
            <a:endParaRPr b="1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74" name="Google Shape;174;p3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75" name="Google Shape;175;p32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76" name="Google Shape;176;p32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7" name="Google Shape;177;p32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8" name="Google Shape;178;p32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79" name="Google Shape;179;p32"/>
          <p:cNvSpPr txBox="1"/>
          <p:nvPr/>
        </p:nvSpPr>
        <p:spPr>
          <a:xfrm>
            <a:off x="460625" y="4659625"/>
            <a:ext cx="6573900" cy="58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  <a:r>
              <a:rPr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Data from the DORA 2019 State of DevOps </a:t>
            </a:r>
            <a:r>
              <a:rPr lang="en" sz="8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report</a:t>
            </a:r>
            <a:endParaRPr sz="8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80" name="Google Shape;180;p3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89700" y="3331548"/>
            <a:ext cx="401350" cy="3777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32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689697" y="2130097"/>
            <a:ext cx="401354" cy="372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3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9701" y="2720475"/>
            <a:ext cx="401350" cy="3930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3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689700" y="4001775"/>
            <a:ext cx="401349" cy="3681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61" name="Shape 9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" name="Google Shape;962;p68"/>
          <p:cNvSpPr txBox="1"/>
          <p:nvPr/>
        </p:nvSpPr>
        <p:spPr>
          <a:xfrm>
            <a:off x="5249250" y="2962050"/>
            <a:ext cx="1740300" cy="69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Open Sans"/>
                <a:ea typeface="Open Sans"/>
                <a:cs typeface="Open Sans"/>
                <a:sym typeface="Open Sans"/>
              </a:rPr>
              <a:t>Health </a:t>
            </a:r>
            <a:r>
              <a:rPr lang="en" sz="8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and medical technology</a:t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3" name="Google Shape;963;p68"/>
          <p:cNvSpPr txBox="1"/>
          <p:nvPr/>
        </p:nvSpPr>
        <p:spPr>
          <a:xfrm>
            <a:off x="3406681" y="2962050"/>
            <a:ext cx="1718700" cy="51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Open Sans"/>
                <a:ea typeface="Open Sans"/>
                <a:cs typeface="Open Sans"/>
                <a:sym typeface="Open Sans"/>
              </a:rPr>
              <a:t>Education </a:t>
            </a:r>
            <a:r>
              <a:rPr lang="en" sz="8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and online learning</a:t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4" name="Google Shape;964;p68"/>
          <p:cNvSpPr txBox="1"/>
          <p:nvPr/>
        </p:nvSpPr>
        <p:spPr>
          <a:xfrm>
            <a:off x="7019425" y="445500"/>
            <a:ext cx="18666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Open Sans"/>
                <a:ea typeface="Open Sans"/>
                <a:cs typeface="Open Sans"/>
                <a:sym typeface="Open Sans"/>
              </a:rPr>
              <a:t>Technology </a:t>
            </a:r>
            <a:r>
              <a:rPr lang="en" sz="8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high-tech and startups</a:t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5" name="Google Shape;965;p68"/>
          <p:cNvSpPr txBox="1"/>
          <p:nvPr/>
        </p:nvSpPr>
        <p:spPr>
          <a:xfrm>
            <a:off x="5314200" y="445500"/>
            <a:ext cx="16104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Open Sans"/>
                <a:ea typeface="Open Sans"/>
                <a:cs typeface="Open Sans"/>
                <a:sym typeface="Open Sans"/>
              </a:rPr>
              <a:t>Retail </a:t>
            </a:r>
            <a:r>
              <a:rPr lang="en" sz="8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and consumer</a:t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6" name="Google Shape;966;p68"/>
          <p:cNvSpPr txBox="1"/>
          <p:nvPr/>
        </p:nvSpPr>
        <p:spPr>
          <a:xfrm>
            <a:off x="126938" y="2962050"/>
            <a:ext cx="1610400" cy="9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Open Sans"/>
                <a:ea typeface="Open Sans"/>
                <a:cs typeface="Open Sans"/>
                <a:sym typeface="Open Sans"/>
              </a:rPr>
              <a:t>Logistics </a:t>
            </a:r>
            <a:r>
              <a:rPr lang="en" sz="8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and supply chain</a:t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7" name="Google Shape;967;p68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68" name="Google Shape;968;p68"/>
          <p:cNvSpPr txBox="1"/>
          <p:nvPr/>
        </p:nvSpPr>
        <p:spPr>
          <a:xfrm>
            <a:off x="126950" y="445500"/>
            <a:ext cx="2157900" cy="57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Open Sans"/>
                <a:ea typeface="Open Sans"/>
                <a:cs typeface="Open Sans"/>
                <a:sym typeface="Open Sans"/>
              </a:rPr>
              <a:t>Finance</a:t>
            </a:r>
            <a:r>
              <a:rPr lang="en" sz="8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 f</a:t>
            </a:r>
            <a:r>
              <a:rPr lang="en" sz="8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intech and neo-banks</a:t>
            </a:r>
            <a:r>
              <a:rPr lang="en" sz="8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69" name="Google Shape;969;p68"/>
          <p:cNvSpPr txBox="1"/>
          <p:nvPr/>
        </p:nvSpPr>
        <p:spPr>
          <a:xfrm>
            <a:off x="7549339" y="4699746"/>
            <a:ext cx="990600" cy="35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>
                <a:latin typeface="Open Sans Light"/>
                <a:ea typeface="Open Sans Light"/>
                <a:cs typeface="Open Sans Light"/>
                <a:sym typeface="Open Sans Light"/>
              </a:rPr>
              <a:t>Brought to you by</a:t>
            </a:r>
            <a:endParaRPr sz="500"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970" name="Google Shape;970;p68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WHO’S USING PACTFLOW?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971" name="Google Shape;971;p68"/>
          <p:cNvPicPr preferRelativeResize="0"/>
          <p:nvPr/>
        </p:nvPicPr>
        <p:blipFill rotWithShape="1">
          <a:blip r:embed="rId3">
            <a:alphaModFix/>
          </a:blip>
          <a:srcRect b="41241" l="16770" r="15799" t="41149"/>
          <a:stretch/>
        </p:blipFill>
        <p:spPr>
          <a:xfrm>
            <a:off x="7426733" y="4478217"/>
            <a:ext cx="1394275" cy="220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2" name="Google Shape;972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196600" y="4725800"/>
            <a:ext cx="578300" cy="152650"/>
          </a:xfrm>
          <a:prstGeom prst="rect">
            <a:avLst/>
          </a:prstGeom>
          <a:noFill/>
          <a:ln>
            <a:noFill/>
          </a:ln>
        </p:spPr>
      </p:pic>
      <p:sp>
        <p:nvSpPr>
          <p:cNvPr id="973" name="Google Shape;973;p68"/>
          <p:cNvSpPr txBox="1"/>
          <p:nvPr/>
        </p:nvSpPr>
        <p:spPr>
          <a:xfrm>
            <a:off x="3460831" y="445500"/>
            <a:ext cx="1610400" cy="72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Open Sans"/>
                <a:ea typeface="Open Sans"/>
                <a:cs typeface="Open Sans"/>
                <a:sym typeface="Open Sans"/>
              </a:rPr>
              <a:t>Insurance </a:t>
            </a:r>
            <a:r>
              <a:rPr lang="en" sz="8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b2b and consumer</a:t>
            </a:r>
            <a:endParaRPr b="1" sz="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74" name="Google Shape;974;p68"/>
          <p:cNvPicPr preferRelativeResize="0"/>
          <p:nvPr/>
        </p:nvPicPr>
        <p:blipFill rotWithShape="1">
          <a:blip r:embed="rId5">
            <a:alphaModFix/>
          </a:blip>
          <a:srcRect b="0" l="23948" r="22857" t="0"/>
          <a:stretch/>
        </p:blipFill>
        <p:spPr>
          <a:xfrm>
            <a:off x="3931344" y="1967076"/>
            <a:ext cx="669375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5" name="Google Shape;975;p6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721721" y="1451195"/>
            <a:ext cx="1088621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6" name="Google Shape;976;p6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75087" y="4010252"/>
            <a:ext cx="1088626" cy="198073"/>
          </a:xfrm>
          <a:prstGeom prst="rect">
            <a:avLst/>
          </a:prstGeom>
          <a:noFill/>
          <a:ln>
            <a:noFill/>
          </a:ln>
        </p:spPr>
      </p:pic>
      <p:pic>
        <p:nvPicPr>
          <p:cNvPr id="977" name="Google Shape;977;p6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025662" y="833025"/>
            <a:ext cx="422975" cy="42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8" name="Google Shape;978;p68"/>
          <p:cNvPicPr preferRelativeResize="0"/>
          <p:nvPr/>
        </p:nvPicPr>
        <p:blipFill rotWithShape="1">
          <a:blip r:embed="rId9">
            <a:alphaModFix/>
          </a:blip>
          <a:srcRect b="0" l="10192" r="7746" t="0"/>
          <a:stretch/>
        </p:blipFill>
        <p:spPr>
          <a:xfrm>
            <a:off x="1475136" y="1521281"/>
            <a:ext cx="882300" cy="268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79" name="Google Shape;979;p68"/>
          <p:cNvPicPr preferRelativeResize="0"/>
          <p:nvPr/>
        </p:nvPicPr>
        <p:blipFill rotWithShape="1">
          <a:blip r:embed="rId10">
            <a:alphaModFix/>
          </a:blip>
          <a:srcRect b="0" l="13793" r="0" t="0"/>
          <a:stretch/>
        </p:blipFill>
        <p:spPr>
          <a:xfrm>
            <a:off x="182223" y="1984175"/>
            <a:ext cx="911625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0" name="Google Shape;980;p68"/>
          <p:cNvPicPr preferRelativeResize="0"/>
          <p:nvPr/>
        </p:nvPicPr>
        <p:blipFill rotWithShape="1">
          <a:blip r:embed="rId11">
            <a:alphaModFix/>
          </a:blip>
          <a:srcRect b="24950" l="9766" r="8846" t="28938"/>
          <a:stretch/>
        </p:blipFill>
        <p:spPr>
          <a:xfrm>
            <a:off x="7304944" y="1495125"/>
            <a:ext cx="1295562" cy="286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1" name="Google Shape;981;p6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403400" y="3482311"/>
            <a:ext cx="1057475" cy="253794"/>
          </a:xfrm>
          <a:prstGeom prst="rect">
            <a:avLst/>
          </a:prstGeom>
          <a:noFill/>
          <a:ln>
            <a:noFill/>
          </a:ln>
        </p:spPr>
      </p:pic>
      <p:pic>
        <p:nvPicPr>
          <p:cNvPr id="982" name="Google Shape;982;p68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218248" y="930775"/>
            <a:ext cx="792375" cy="227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3" name="Google Shape;983;p68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398762" y="833027"/>
            <a:ext cx="422976" cy="422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4" name="Google Shape;984;p68"/>
          <p:cNvPicPr preferRelativeResize="0"/>
          <p:nvPr/>
        </p:nvPicPr>
        <p:blipFill rotWithShape="1">
          <a:blip r:embed="rId15">
            <a:alphaModFix/>
          </a:blip>
          <a:srcRect b="27938" l="0" r="0" t="29203"/>
          <a:stretch/>
        </p:blipFill>
        <p:spPr>
          <a:xfrm>
            <a:off x="2197600" y="3935695"/>
            <a:ext cx="700750" cy="300331"/>
          </a:xfrm>
          <a:prstGeom prst="rect">
            <a:avLst/>
          </a:prstGeom>
          <a:noFill/>
          <a:ln>
            <a:noFill/>
          </a:ln>
        </p:spPr>
      </p:pic>
      <p:sp>
        <p:nvSpPr>
          <p:cNvPr id="985" name="Google Shape;985;p68"/>
          <p:cNvSpPr txBox="1"/>
          <p:nvPr/>
        </p:nvSpPr>
        <p:spPr>
          <a:xfrm>
            <a:off x="1813125" y="2962050"/>
            <a:ext cx="1469700" cy="327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Open Sans"/>
                <a:ea typeface="Open Sans"/>
                <a:cs typeface="Open Sans"/>
                <a:sym typeface="Open Sans"/>
              </a:rPr>
              <a:t>Marketing </a:t>
            </a:r>
            <a:r>
              <a:rPr lang="en" sz="8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t</a:t>
            </a:r>
            <a:r>
              <a:rPr lang="en" sz="800">
                <a:solidFill>
                  <a:srgbClr val="CCCCCC"/>
                </a:solidFill>
                <a:latin typeface="Open Sans"/>
                <a:ea typeface="Open Sans"/>
                <a:cs typeface="Open Sans"/>
                <a:sym typeface="Open Sans"/>
              </a:rPr>
              <a:t>echnology</a:t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CCCCCC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86" name="Google Shape;986;p68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2106825" y="3355427"/>
            <a:ext cx="882301" cy="4174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87" name="Google Shape;987;p68"/>
          <p:cNvPicPr preferRelativeResize="0"/>
          <p:nvPr/>
        </p:nvPicPr>
        <p:blipFill rotWithShape="1">
          <a:blip r:embed="rId17">
            <a:alphaModFix/>
          </a:blip>
          <a:srcRect b="36073" l="0" r="0" t="24429"/>
          <a:stretch/>
        </p:blipFill>
        <p:spPr>
          <a:xfrm>
            <a:off x="7373950" y="1967076"/>
            <a:ext cx="11575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8" name="Google Shape;988;p68"/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3709730" y="4502164"/>
            <a:ext cx="1112603" cy="2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9" name="Google Shape;989;p68"/>
          <p:cNvPicPr preferRelativeResize="0"/>
          <p:nvPr/>
        </p:nvPicPr>
        <p:blipFill>
          <a:blip r:embed="rId19">
            <a:alphaModFix/>
          </a:blip>
          <a:stretch>
            <a:fillRect/>
          </a:stretch>
        </p:blipFill>
        <p:spPr>
          <a:xfrm>
            <a:off x="3737293" y="3378076"/>
            <a:ext cx="1057476" cy="46226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0" name="Google Shape;990;p68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1649286" y="932444"/>
            <a:ext cx="606050" cy="224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91" name="Google Shape;991;p68"/>
          <p:cNvPicPr preferRelativeResize="0"/>
          <p:nvPr/>
        </p:nvPicPr>
        <p:blipFill rotWithShape="1">
          <a:blip r:embed="rId21">
            <a:alphaModFix/>
          </a:blip>
          <a:srcRect b="22535" l="0" r="0" t="22231"/>
          <a:stretch/>
        </p:blipFill>
        <p:spPr>
          <a:xfrm>
            <a:off x="5471625" y="3378084"/>
            <a:ext cx="1295550" cy="373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992" name="Google Shape;992;p68"/>
          <p:cNvPicPr preferRelativeResize="0"/>
          <p:nvPr/>
        </p:nvPicPr>
        <p:blipFill>
          <a:blip r:embed="rId22">
            <a:alphaModFix/>
          </a:blip>
          <a:stretch>
            <a:fillRect/>
          </a:stretch>
        </p:blipFill>
        <p:spPr>
          <a:xfrm>
            <a:off x="182223" y="1520344"/>
            <a:ext cx="1088625" cy="318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993" name="Google Shape;993;p68"/>
          <p:cNvPicPr preferRelativeResize="0"/>
          <p:nvPr/>
        </p:nvPicPr>
        <p:blipFill>
          <a:blip r:embed="rId23">
            <a:alphaModFix/>
          </a:blip>
          <a:stretch>
            <a:fillRect/>
          </a:stretch>
        </p:blipFill>
        <p:spPr>
          <a:xfrm>
            <a:off x="1627127" y="1906513"/>
            <a:ext cx="578317" cy="578317"/>
          </a:xfrm>
          <a:prstGeom prst="rect">
            <a:avLst/>
          </a:prstGeom>
          <a:noFill/>
          <a:ln>
            <a:noFill/>
          </a:ln>
        </p:spPr>
      </p:pic>
      <p:pic>
        <p:nvPicPr>
          <p:cNvPr id="994" name="Google Shape;994;p68"/>
          <p:cNvPicPr preferRelativeResize="0"/>
          <p:nvPr/>
        </p:nvPicPr>
        <p:blipFill>
          <a:blip r:embed="rId24">
            <a:alphaModFix/>
          </a:blip>
          <a:stretch>
            <a:fillRect/>
          </a:stretch>
        </p:blipFill>
        <p:spPr>
          <a:xfrm>
            <a:off x="3800574" y="864811"/>
            <a:ext cx="930914" cy="359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5" name="Google Shape;995;p68"/>
          <p:cNvPicPr preferRelativeResize="0"/>
          <p:nvPr/>
        </p:nvPicPr>
        <p:blipFill rotWithShape="1">
          <a:blip r:embed="rId25">
            <a:alphaModFix/>
          </a:blip>
          <a:srcRect b="25229" l="0" r="0" t="22965"/>
          <a:stretch/>
        </p:blipFill>
        <p:spPr>
          <a:xfrm>
            <a:off x="3687256" y="3885958"/>
            <a:ext cx="1157550" cy="3998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6" name="Google Shape;996;p68"/>
          <p:cNvPicPr preferRelativeResize="0"/>
          <p:nvPr/>
        </p:nvPicPr>
        <p:blipFill>
          <a:blip r:embed="rId26">
            <a:alphaModFix/>
          </a:blip>
          <a:stretch>
            <a:fillRect/>
          </a:stretch>
        </p:blipFill>
        <p:spPr>
          <a:xfrm>
            <a:off x="246008" y="3874360"/>
            <a:ext cx="1372259" cy="42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7" name="Google Shape;997;p68"/>
          <p:cNvPicPr preferRelativeResize="0"/>
          <p:nvPr/>
        </p:nvPicPr>
        <p:blipFill>
          <a:blip r:embed="rId27">
            <a:alphaModFix/>
          </a:blip>
          <a:stretch>
            <a:fillRect/>
          </a:stretch>
        </p:blipFill>
        <p:spPr>
          <a:xfrm>
            <a:off x="6146513" y="930675"/>
            <a:ext cx="700774" cy="228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98" name="Google Shape;998;p68"/>
          <p:cNvPicPr preferRelativeResize="0"/>
          <p:nvPr/>
        </p:nvPicPr>
        <p:blipFill>
          <a:blip r:embed="rId28">
            <a:alphaModFix/>
          </a:blip>
          <a:stretch>
            <a:fillRect/>
          </a:stretch>
        </p:blipFill>
        <p:spPr>
          <a:xfrm>
            <a:off x="5547900" y="1462063"/>
            <a:ext cx="1143000" cy="342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68"/>
          <p:cNvPicPr preferRelativeResize="0"/>
          <p:nvPr/>
        </p:nvPicPr>
        <p:blipFill>
          <a:blip r:embed="rId29">
            <a:alphaModFix/>
          </a:blip>
          <a:stretch>
            <a:fillRect/>
          </a:stretch>
        </p:blipFill>
        <p:spPr>
          <a:xfrm>
            <a:off x="5860725" y="1937000"/>
            <a:ext cx="517350" cy="517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0" name="Google Shape;1000;p68"/>
          <p:cNvPicPr preferRelativeResize="0"/>
          <p:nvPr/>
        </p:nvPicPr>
        <p:blipFill rotWithShape="1">
          <a:blip r:embed="rId30">
            <a:alphaModFix/>
          </a:blip>
          <a:srcRect b="25335" l="26485" r="25333" t="25162"/>
          <a:stretch/>
        </p:blipFill>
        <p:spPr>
          <a:xfrm>
            <a:off x="5391535" y="803573"/>
            <a:ext cx="669375" cy="483117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1" name="Google Shape;1001;p68"/>
          <p:cNvPicPr preferRelativeResize="0"/>
          <p:nvPr/>
        </p:nvPicPr>
        <p:blipFill>
          <a:blip r:embed="rId31">
            <a:alphaModFix/>
          </a:blip>
          <a:stretch>
            <a:fillRect/>
          </a:stretch>
        </p:blipFill>
        <p:spPr>
          <a:xfrm>
            <a:off x="5757387" y="4466624"/>
            <a:ext cx="724025" cy="3273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05" name="Shape 10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6" name="Google Shape;1006;p69"/>
          <p:cNvSpPr txBox="1"/>
          <p:nvPr/>
        </p:nvSpPr>
        <p:spPr>
          <a:xfrm>
            <a:off x="525175" y="704000"/>
            <a:ext cx="72639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Pactflow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Contract testing at </a:t>
            </a:r>
            <a:r>
              <a:rPr i="1"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scale</a:t>
            </a:r>
            <a:endParaRPr i="1"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07" name="Google Shape;1007;p69"/>
          <p:cNvSpPr txBox="1"/>
          <p:nvPr/>
        </p:nvSpPr>
        <p:spPr>
          <a:xfrm>
            <a:off x="576750" y="1853025"/>
            <a:ext cx="3357300" cy="161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Additional Capabilities</a:t>
            </a:r>
            <a:b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Fully managed platform + hardened for scale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Better user experience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Secure access management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Collaboration and insights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Expansion to other integration technologies</a:t>
            </a:r>
            <a:r>
              <a:rPr baseline="30000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*</a:t>
            </a:r>
            <a:endParaRPr baseline="30000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6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* 2020 Roadmap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08" name="Google Shape;1008;p69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09" name="Google Shape;1009;p69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10" name="Google Shape;1010;p69"/>
          <p:cNvSpPr/>
          <p:nvPr/>
        </p:nvSpPr>
        <p:spPr>
          <a:xfrm>
            <a:off x="5945175" y="3574725"/>
            <a:ext cx="1344600" cy="480300"/>
          </a:xfrm>
          <a:prstGeom prst="rect">
            <a:avLst/>
          </a:prstGeom>
          <a:solidFill>
            <a:srgbClr val="C27BA0">
              <a:alpha val="48600"/>
            </a:srgbClr>
          </a:solidFill>
          <a:ln cap="flat" cmpd="sng" w="19050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Broker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1" name="Google Shape;1011;p69"/>
          <p:cNvSpPr/>
          <p:nvPr/>
        </p:nvSpPr>
        <p:spPr>
          <a:xfrm>
            <a:off x="4371813" y="288223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Collaboration</a:t>
            </a:r>
            <a:endParaRPr>
              <a:solidFill>
                <a:srgbClr val="FFFF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Tools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2" name="Google Shape;1012;p69"/>
          <p:cNvSpPr/>
          <p:nvPr/>
        </p:nvSpPr>
        <p:spPr>
          <a:xfrm>
            <a:off x="4371813" y="2189750"/>
            <a:ext cx="4491300" cy="493800"/>
          </a:xfrm>
          <a:prstGeom prst="rect">
            <a:avLst/>
          </a:prstGeom>
          <a:solidFill>
            <a:srgbClr val="38761D">
              <a:alpha val="47490"/>
            </a:srgbClr>
          </a:solidFill>
          <a:ln cap="flat" cmpd="sng" w="1905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Security, Identity + Access Management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3" name="Google Shape;1013;p69"/>
          <p:cNvSpPr/>
          <p:nvPr/>
        </p:nvSpPr>
        <p:spPr>
          <a:xfrm>
            <a:off x="7518513" y="28822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Integrations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4" name="Google Shape;1014;p69"/>
          <p:cNvSpPr/>
          <p:nvPr/>
        </p:nvSpPr>
        <p:spPr>
          <a:xfrm>
            <a:off x="4371813" y="4256475"/>
            <a:ext cx="4491300" cy="493800"/>
          </a:xfrm>
          <a:prstGeom prst="rect">
            <a:avLst/>
          </a:prstGeom>
          <a:solidFill>
            <a:srgbClr val="C27BA0">
              <a:alpha val="48600"/>
            </a:srgbClr>
          </a:solidFill>
          <a:ln cap="flat" cmpd="sng" w="19050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Pact + OSS Tooling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5" name="Google Shape;1015;p69"/>
          <p:cNvSpPr/>
          <p:nvPr/>
        </p:nvSpPr>
        <p:spPr>
          <a:xfrm>
            <a:off x="4384513" y="3574725"/>
            <a:ext cx="1344600" cy="493800"/>
          </a:xfrm>
          <a:prstGeom prst="rect">
            <a:avLst/>
          </a:prstGeom>
          <a:noFill/>
          <a:ln cap="flat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Protocols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6" name="Google Shape;1016;p69"/>
          <p:cNvSpPr/>
          <p:nvPr/>
        </p:nvSpPr>
        <p:spPr>
          <a:xfrm>
            <a:off x="7505813" y="35693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Insights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1017" name="Google Shape;1017;p69"/>
          <p:cNvSpPr/>
          <p:nvPr/>
        </p:nvSpPr>
        <p:spPr>
          <a:xfrm>
            <a:off x="5945163" y="2898425"/>
            <a:ext cx="1344600" cy="493800"/>
          </a:xfrm>
          <a:prstGeom prst="rect">
            <a:avLst/>
          </a:prstGeom>
          <a:noFill/>
          <a:ln cap="flat" cmpd="sng" w="19050">
            <a:solidFill>
              <a:srgbClr val="A4C2F4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Intelligence</a:t>
            </a:r>
            <a:endParaRPr>
              <a:solidFill>
                <a:srgbClr val="FFFFFF"/>
              </a:solidFill>
            </a:endParaRPr>
          </a:p>
        </p:txBody>
      </p:sp>
      <p:pic>
        <p:nvPicPr>
          <p:cNvPr id="1018" name="Google Shape;1018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0187" y="3821350"/>
            <a:ext cx="324503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9" name="Google Shape;1019;p69"/>
          <p:cNvPicPr preferRelativeResize="0"/>
          <p:nvPr/>
        </p:nvPicPr>
        <p:blipFill rotWithShape="1">
          <a:blip r:embed="rId4">
            <a:alphaModFix/>
          </a:blip>
          <a:srcRect b="19326" l="0" r="0" t="21113"/>
          <a:stretch/>
        </p:blipFill>
        <p:spPr>
          <a:xfrm>
            <a:off x="3072050" y="3632200"/>
            <a:ext cx="473700" cy="2821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0" name="Google Shape;1020;p6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665088" y="3437763"/>
            <a:ext cx="302200" cy="302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1" name="Google Shape;1021;p6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130291" y="3984601"/>
            <a:ext cx="303569" cy="30356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2" name="Google Shape;1022;p69"/>
          <p:cNvGrpSpPr/>
          <p:nvPr/>
        </p:nvGrpSpPr>
        <p:grpSpPr>
          <a:xfrm>
            <a:off x="3035000" y="3355088"/>
            <a:ext cx="547800" cy="201000"/>
            <a:chOff x="1617025" y="2195463"/>
            <a:chExt cx="547800" cy="201000"/>
          </a:xfrm>
        </p:grpSpPr>
        <p:sp>
          <p:nvSpPr>
            <p:cNvPr id="1023" name="Google Shape;1023;p69"/>
            <p:cNvSpPr/>
            <p:nvPr/>
          </p:nvSpPr>
          <p:spPr>
            <a:xfrm rot="-5400000">
              <a:off x="1809325" y="2014500"/>
              <a:ext cx="163200" cy="547800"/>
            </a:xfrm>
            <a:prstGeom prst="can">
              <a:avLst>
                <a:gd fmla="val 25000" name="adj"/>
              </a:avLst>
            </a:prstGeom>
            <a:solidFill>
              <a:srgbClr val="1155CC">
                <a:alpha val="50840"/>
              </a:srgbClr>
            </a:solidFill>
            <a:ln cap="flat" cmpd="sng" w="9525">
              <a:solidFill>
                <a:srgbClr val="00B6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24" name="Google Shape;1024;p69"/>
            <p:cNvSpPr/>
            <p:nvPr/>
          </p:nvSpPr>
          <p:spPr>
            <a:xfrm>
              <a:off x="1636525" y="2195463"/>
              <a:ext cx="5088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</a:rPr>
                <a:t>MQ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pic>
        <p:nvPicPr>
          <p:cNvPr id="1025" name="Google Shape;1025;p6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594312" y="3650563"/>
            <a:ext cx="336674" cy="25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Google Shape;1026;p6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459462" y="3939095"/>
            <a:ext cx="473700" cy="161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Google Shape;1027;p6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12163" y="1802338"/>
            <a:ext cx="324500" cy="32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Google Shape;1028;p6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698285" y="1823531"/>
            <a:ext cx="752294" cy="2821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Google Shape;1029;p6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6542355" y="1893612"/>
            <a:ext cx="578031" cy="141950"/>
          </a:xfrm>
          <a:prstGeom prst="rect">
            <a:avLst/>
          </a:prstGeom>
          <a:noFill/>
          <a:ln>
            <a:noFill/>
          </a:ln>
        </p:spPr>
      </p:pic>
      <p:sp>
        <p:nvSpPr>
          <p:cNvPr id="1030" name="Google Shape;1030;p69"/>
          <p:cNvSpPr/>
          <p:nvPr/>
        </p:nvSpPr>
        <p:spPr>
          <a:xfrm>
            <a:off x="4016175" y="3342694"/>
            <a:ext cx="126900" cy="947100"/>
          </a:xfrm>
          <a:prstGeom prst="leftBrace">
            <a:avLst>
              <a:gd fmla="val 50000" name="adj1"/>
              <a:gd fmla="val 50000" name="adj2"/>
            </a:avLst>
          </a:prstGeom>
          <a:noFill/>
          <a:ln cap="flat" cmpd="sng" w="19050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031" name="Google Shape;1031;p6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732938" y="3416953"/>
            <a:ext cx="201000" cy="20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35" name="Shape 10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Google Shape;1036;p7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7" name="Google Shape;1037;p70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38" name="Google Shape;1038;p70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39" name="Google Shape;1039;p70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40" name="Google Shape;1040;p70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1" name="Google Shape;1041;p70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42" name="Google Shape;1042;p70"/>
          <p:cNvSpPr txBox="1"/>
          <p:nvPr/>
        </p:nvSpPr>
        <p:spPr>
          <a:xfrm>
            <a:off x="-717975" y="704000"/>
            <a:ext cx="38880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Instant API Stubs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43" name="Google Shape;1043;p70"/>
          <p:cNvSpPr txBox="1"/>
          <p:nvPr/>
        </p:nvSpPr>
        <p:spPr>
          <a:xfrm>
            <a:off x="36850" y="1971200"/>
            <a:ext cx="31449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Replace fragile test environments with lightning fast + reliable hosted stubs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Instant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API backend for all contracts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Reliable environment for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UI e2e tests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Simplify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local development against multiple backends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Discover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and explore other APIs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pactflow.io/blog/hosted-stubs/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44" name="Google Shape;1044;p70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45" name="Google Shape;1045;p70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808000" y="2047400"/>
            <a:ext cx="4550200" cy="2323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49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Google Shape;1050;p71"/>
          <p:cNvSpPr txBox="1"/>
          <p:nvPr/>
        </p:nvSpPr>
        <p:spPr>
          <a:xfrm>
            <a:off x="4387750" y="1971200"/>
            <a:ext cx="34116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Orchestrate complex build, test and deployment pipelines.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Trigger a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build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on your CI (such as Travis or Bamboo)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Publish your commit status to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GitHub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Notify your teams via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Slack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of a change to a contract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Find out more at </a:t>
            </a:r>
            <a:r>
              <a:rPr lang="en" sz="1100" u="sng">
                <a:solidFill>
                  <a:schemeClr val="hlink"/>
                </a:solidFill>
                <a:hlinkClick r:id="rId3"/>
              </a:rPr>
              <a:t>pactflow.io/blog/webhooks/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51" name="Google Shape;1051;p7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52" name="Google Shape;1052;p71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53" name="Google Shape;1053;p71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54" name="Google Shape;1054;p71"/>
            <p:cNvPicPr preferRelativeResize="0"/>
            <p:nvPr/>
          </p:nvPicPr>
          <p:blipFill rotWithShape="1">
            <a:blip r:embed="rId5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55" name="Google Shape;1055;p71"/>
            <p:cNvPicPr preferRelativeResize="0"/>
            <p:nvPr/>
          </p:nvPicPr>
          <p:blipFill rotWithShape="1">
            <a:blip r:embed="rId6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56" name="Google Shape;1056;p71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57" name="Google Shape;1057;p71"/>
          <p:cNvSpPr txBox="1"/>
          <p:nvPr/>
        </p:nvSpPr>
        <p:spPr>
          <a:xfrm>
            <a:off x="4373850" y="704000"/>
            <a:ext cx="38880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Webhooks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58" name="Google Shape;1058;p71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59" name="Google Shape;1059;p71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-2294" y="938625"/>
            <a:ext cx="4127764" cy="4242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63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64" name="Google Shape;1064;p7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5" name="Google Shape;1065;p72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66" name="Google Shape;1066;p72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67" name="Google Shape;1067;p72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68" name="Google Shape;1068;p72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69" name="Google Shape;1069;p72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70" name="Google Shape;1070;p72"/>
          <p:cNvSpPr txBox="1"/>
          <p:nvPr/>
        </p:nvSpPr>
        <p:spPr>
          <a:xfrm>
            <a:off x="-1403775" y="704000"/>
            <a:ext cx="38880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Secrets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1" name="Google Shape;1071;p72"/>
          <p:cNvSpPr txBox="1"/>
          <p:nvPr/>
        </p:nvSpPr>
        <p:spPr>
          <a:xfrm>
            <a:off x="36850" y="1971200"/>
            <a:ext cx="24612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Manage sensitive information  with our Secrets Management 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All secrets are: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Encrypted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with customer specific keys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Redacted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in all log files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Hidden from all users in the UI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r>
              <a:rPr lang="en" sz="1100" u="sng">
                <a:solidFill>
                  <a:schemeClr val="hlink"/>
                </a:solidFill>
                <a:hlinkClick r:id="rId6"/>
              </a:rPr>
              <a:t>pactflow.io/blog/secrets/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72" name="Google Shape;1072;p72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73" name="Google Shape;1073;p72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12075" y="1161875"/>
            <a:ext cx="6426174" cy="3979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77" name="Shape 10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8" name="Google Shape;1078;p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9" name="Google Shape;1079;p73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0" name="Google Shape;1080;p73"/>
          <p:cNvSpPr txBox="1"/>
          <p:nvPr/>
        </p:nvSpPr>
        <p:spPr>
          <a:xfrm>
            <a:off x="4792236" y="1971200"/>
            <a:ext cx="34116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Understand build failures with detailed error reporting via Verifications: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Give visibility </a:t>
            </a: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to consumer teams and </a:t>
            </a: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reduce time-to-diagnosis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Breakdown</a:t>
            </a: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 </a:t>
            </a: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of successful and failed interactions</a:t>
            </a:r>
            <a:endParaRPr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Understand </a:t>
            </a: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which field, header or status code was the cause of the problem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pactflow.io/blog/verification-results/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081" name="Google Shape;1081;p73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82" name="Google Shape;1082;p73"/>
            <p:cNvPicPr preferRelativeResize="0"/>
            <p:nvPr/>
          </p:nvPicPr>
          <p:blipFill rotWithShape="1">
            <a:blip r:embed="rId5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83" name="Google Shape;1083;p73"/>
            <p:cNvPicPr preferRelativeResize="0"/>
            <p:nvPr/>
          </p:nvPicPr>
          <p:blipFill rotWithShape="1">
            <a:blip r:embed="rId6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4" name="Google Shape;1084;p73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85" name="Google Shape;1085;p73"/>
          <p:cNvSpPr txBox="1"/>
          <p:nvPr/>
        </p:nvSpPr>
        <p:spPr>
          <a:xfrm>
            <a:off x="4792236" y="685225"/>
            <a:ext cx="38880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Verification Results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86" name="Google Shape;1086;p73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087" name="Google Shape;1087;p73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0" y="1542397"/>
            <a:ext cx="4473537" cy="3601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09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2" name="Google Shape;1092;p7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093" name="Google Shape;1093;p74"/>
          <p:cNvSpPr txBox="1"/>
          <p:nvPr/>
        </p:nvSpPr>
        <p:spPr>
          <a:xfrm>
            <a:off x="36850" y="1971200"/>
            <a:ext cx="2461200" cy="29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Automate your Pactflow configuration with Terraform: 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Pacticipants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Webhooks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Secrets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API Tokens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https://pactflow.io/blog/terraform/</a:t>
            </a:r>
            <a:r>
              <a:rPr lang="en" sz="1100">
                <a:solidFill>
                  <a:srgbClr val="FFFFFF"/>
                </a:solidFill>
              </a:rPr>
              <a:t> 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094" name="Google Shape;1094;p74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95" name="Google Shape;1095;p74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096" name="Google Shape;1096;p74"/>
            <p:cNvPicPr preferRelativeResize="0"/>
            <p:nvPr/>
          </p:nvPicPr>
          <p:blipFill rotWithShape="1">
            <a:blip r:embed="rId5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97" name="Google Shape;1097;p74"/>
            <p:cNvPicPr preferRelativeResize="0"/>
            <p:nvPr/>
          </p:nvPicPr>
          <p:blipFill rotWithShape="1">
            <a:blip r:embed="rId6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98" name="Google Shape;1098;p74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099" name="Google Shape;1099;p74"/>
          <p:cNvSpPr txBox="1"/>
          <p:nvPr/>
        </p:nvSpPr>
        <p:spPr>
          <a:xfrm>
            <a:off x="-1403775" y="704000"/>
            <a:ext cx="38880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Infra-as-Code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00" name="Google Shape;1100;p74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01" name="Google Shape;1101;p74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888275" y="1939824"/>
            <a:ext cx="3665124" cy="25056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74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834225" y="1971200"/>
            <a:ext cx="694801" cy="6937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06" name="Shape 1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7" name="Google Shape;1107;p7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8" name="Google Shape;1108;p75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9" name="Google Shape;1109;p75"/>
          <p:cNvSpPr txBox="1"/>
          <p:nvPr/>
        </p:nvSpPr>
        <p:spPr>
          <a:xfrm>
            <a:off x="3411875" y="1971200"/>
            <a:ext cx="4627200" cy="28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Choose how you want to authenticate and manage your users: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Pactflow’s in built user database</a:t>
            </a:r>
            <a:endParaRPr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Github </a:t>
            </a: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authentication </a:t>
            </a:r>
            <a:r>
              <a:rPr baseline="30000"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 baseline="30000"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Google </a:t>
            </a: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OpenID connect </a:t>
            </a:r>
            <a:r>
              <a:rPr baseline="30000"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1</a:t>
            </a:r>
            <a:endParaRPr baseline="30000"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SAML </a:t>
            </a:r>
            <a:r>
              <a:rPr baseline="30000" lang="en" sz="1000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2</a:t>
            </a:r>
            <a:endParaRPr baseline="30000"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0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pactflow.io/blog/saml-and-federated-authentication/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i="1"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i="1"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  <a:r>
              <a:rPr i="1"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Available on Team or Business plans</a:t>
            </a:r>
            <a:endParaRPr i="1"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i="1"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r>
            <a:r>
              <a:rPr i="1" lang="en" sz="8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Available only on Business plans</a:t>
            </a:r>
            <a:endParaRPr i="1"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110" name="Google Shape;1110;p75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111" name="Google Shape;1111;p75"/>
            <p:cNvPicPr preferRelativeResize="0"/>
            <p:nvPr/>
          </p:nvPicPr>
          <p:blipFill rotWithShape="1">
            <a:blip r:embed="rId5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12" name="Google Shape;1112;p75"/>
            <p:cNvPicPr preferRelativeResize="0"/>
            <p:nvPr/>
          </p:nvPicPr>
          <p:blipFill rotWithShape="1">
            <a:blip r:embed="rId6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13" name="Google Shape;1113;p75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114" name="Google Shape;1114;p75"/>
          <p:cNvSpPr txBox="1"/>
          <p:nvPr/>
        </p:nvSpPr>
        <p:spPr>
          <a:xfrm>
            <a:off x="3393025" y="704000"/>
            <a:ext cx="5273400" cy="11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Social Login, SSO and SAML 2.0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15" name="Google Shape;1115;p75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16" name="Google Shape;1116;p75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307275" y="971022"/>
            <a:ext cx="3001267" cy="38608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20" name="Shape 1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1" name="Google Shape;1121;p76"/>
          <p:cNvSpPr txBox="1"/>
          <p:nvPr/>
        </p:nvSpPr>
        <p:spPr>
          <a:xfrm>
            <a:off x="-1403775" y="704000"/>
            <a:ext cx="3888000" cy="1079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User Management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22" name="Google Shape;1122;p7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3" name="Google Shape;1123;p76"/>
          <p:cNvSpPr txBox="1"/>
          <p:nvPr/>
        </p:nvSpPr>
        <p:spPr>
          <a:xfrm>
            <a:off x="36850" y="1971200"/>
            <a:ext cx="2461200" cy="295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Manage your team and access: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Invite new users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Review login activity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Assign roles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Disable access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"/>
              <a:buChar char="-"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r>
              <a:rPr lang="en" sz="1100" u="sng">
                <a:solidFill>
                  <a:schemeClr val="hlink"/>
                </a:solidFill>
                <a:hlinkClick r:id="rId4"/>
              </a:rPr>
              <a:t>https://pactflow.io/blog/users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24" name="Google Shape;1124;p76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25" name="Google Shape;1125;p76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126" name="Google Shape;1126;p76"/>
            <p:cNvPicPr preferRelativeResize="0"/>
            <p:nvPr/>
          </p:nvPicPr>
          <p:blipFill rotWithShape="1">
            <a:blip r:embed="rId5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27" name="Google Shape;1127;p76"/>
            <p:cNvPicPr preferRelativeResize="0"/>
            <p:nvPr/>
          </p:nvPicPr>
          <p:blipFill rotWithShape="1">
            <a:blip r:embed="rId6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28" name="Google Shape;1128;p76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129" name="Google Shape;1129;p76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30" name="Google Shape;1130;p7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39600" y="1098750"/>
            <a:ext cx="2681424" cy="1816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1" name="Google Shape;1131;p76"/>
          <p:cNvPicPr preferRelativeResize="0"/>
          <p:nvPr/>
        </p:nvPicPr>
        <p:blipFill rotWithShape="1">
          <a:blip r:embed="rId8">
            <a:alphaModFix/>
          </a:blip>
          <a:srcRect b="4" l="0" r="0" t="59796"/>
          <a:stretch/>
        </p:blipFill>
        <p:spPr>
          <a:xfrm>
            <a:off x="2813700" y="3366224"/>
            <a:ext cx="5733224" cy="916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35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" name="Google Shape;1136;p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37" name="Google Shape;1137;p77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8" name="Google Shape;1138;p77"/>
          <p:cNvSpPr txBox="1"/>
          <p:nvPr/>
        </p:nvSpPr>
        <p:spPr>
          <a:xfrm>
            <a:off x="4792236" y="1971200"/>
            <a:ext cx="3411600" cy="236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Integrate Pactflow into your SOC:</a:t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b="1"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Immutable</a:t>
            </a: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audit log available via API</a:t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Char char="-"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Full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traceability </a:t>
            </a: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of access and system usage, including references to IdP identities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Available to Business Plans 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i="1"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Find out more at 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4"/>
              </a:rPr>
              <a:t>pactflow.io/blog/audit-api/</a:t>
            </a:r>
            <a:endParaRPr i="1"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139" name="Google Shape;1139;p77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140" name="Google Shape;1140;p77"/>
            <p:cNvPicPr preferRelativeResize="0"/>
            <p:nvPr/>
          </p:nvPicPr>
          <p:blipFill rotWithShape="1">
            <a:blip r:embed="rId5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41" name="Google Shape;1141;p77"/>
            <p:cNvPicPr preferRelativeResize="0"/>
            <p:nvPr/>
          </p:nvPicPr>
          <p:blipFill rotWithShape="1">
            <a:blip r:embed="rId6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42" name="Google Shape;1142;p77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sp>
        <p:nvSpPr>
          <p:cNvPr id="1143" name="Google Shape;1143;p77"/>
          <p:cNvSpPr txBox="1"/>
          <p:nvPr/>
        </p:nvSpPr>
        <p:spPr>
          <a:xfrm>
            <a:off x="4792236" y="685225"/>
            <a:ext cx="38880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Audit Log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44" name="Google Shape;1144;p77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FEATURES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45" name="Google Shape;1145;p77"/>
          <p:cNvSpPr txBox="1"/>
          <p:nvPr/>
        </p:nvSpPr>
        <p:spPr>
          <a:xfrm>
            <a:off x="0" y="913825"/>
            <a:ext cx="4495800" cy="452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events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D31E1E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[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uuid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16WlpdLpDMzfMYxLTZYXYw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timestamp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2019-12-10T09:15:24.864+11:00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type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SaasBroker::Api::Resources::RegenerateApiToken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db_user_id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D33682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2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user_email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someuser@somecompany.com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payload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path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/settings/tokens/_UjhYvyyEjM9L2SgWd0qsw/regenerate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queryString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method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userAgent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Mozilla/5.0 (Macintosh; Intel Mac OS X 10_14_4) 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Appl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referer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http://somebroker.pact.dius.com.au/settings/api-tokens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params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resource_name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regenerate_token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token_uuid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_UjhYvyyEjM9L2SgWd0qsw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  }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}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},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...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800">
                <a:solidFill>
                  <a:srgbClr val="D31E1E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]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_links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self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href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http://somebroker.pact.dius.com.au/audit?from=zHO0xNcjUseyU6DsisadXw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},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next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{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 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href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r>
              <a:rPr lang="en" sz="800">
                <a:solidFill>
                  <a:srgbClr val="26918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http://somebroker.pact.dius.com.au/audit?from=IlECUSbMLJLOy8gFbLLuIg</a:t>
            </a:r>
            <a:r>
              <a:rPr lang="en" sz="800">
                <a:solidFill>
                  <a:srgbClr val="C60000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"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  }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  <a:p>
            <a:pPr indent="0" lvl="0" marL="0" marR="381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839496"/>
                </a:solidFill>
                <a:highlight>
                  <a:srgbClr val="042029"/>
                </a:highlight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800">
              <a:solidFill>
                <a:srgbClr val="839496"/>
              </a:solidFill>
              <a:highlight>
                <a:srgbClr val="042029"/>
              </a:highlight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3"/>
          <p:cNvSpPr txBox="1"/>
          <p:nvPr/>
        </p:nvSpPr>
        <p:spPr>
          <a:xfrm>
            <a:off x="613025" y="1901200"/>
            <a:ext cx="7280700" cy="2089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Only </a:t>
            </a:r>
            <a:r>
              <a:rPr b="1" lang="en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20% 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of companies are “elite” performers</a:t>
            </a:r>
            <a:r>
              <a:rPr baseline="30000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1</a:t>
            </a:r>
            <a:endParaRPr baseline="30000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aseline="30000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81%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of teams spend a third of their time or more on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fixing environments</a:t>
            </a:r>
            <a:r>
              <a:rPr baseline="30000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aseline="30000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36%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of teams are impacted by wait times and cost of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test environments</a:t>
            </a:r>
            <a:r>
              <a:rPr baseline="30000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76%</a:t>
            </a:r>
            <a:r>
              <a:rPr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spent one third of their time or more managing </a:t>
            </a:r>
            <a:r>
              <a:rPr b="1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test data</a:t>
            </a:r>
            <a:r>
              <a:rPr baseline="30000" lang="en" sz="12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r>
            <a:endParaRPr b="1"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aseline="30000"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1</a:t>
            </a:r>
            <a:r>
              <a:rPr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Data from the DORA 2019 State of DevOps </a:t>
            </a:r>
            <a:r>
              <a:rPr lang="en" sz="800" u="sng">
                <a:solidFill>
                  <a:schemeClr val="hlink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3"/>
              </a:rPr>
              <a:t>report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aseline="30000"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2</a:t>
            </a:r>
            <a:r>
              <a:rPr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Data from a Capgemini </a:t>
            </a:r>
            <a:r>
              <a:rPr lang="en" sz="800" u="sng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report</a:t>
            </a:r>
            <a:r>
              <a:rPr lang="en" sz="8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 on continuous testing in March 2019</a:t>
            </a:r>
            <a:endParaRPr sz="12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89" name="Google Shape;189;p33"/>
          <p:cNvSpPr txBox="1"/>
          <p:nvPr/>
        </p:nvSpPr>
        <p:spPr>
          <a:xfrm>
            <a:off x="601375" y="704000"/>
            <a:ext cx="58596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numbers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Challenges facing the market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90" name="Google Shape;190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33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2" name="Google Shape;192;p33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BACKGROUND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93" name="Google Shape;193;p33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94" name="Google Shape;194;p33"/>
            <p:cNvPicPr preferRelativeResize="0"/>
            <p:nvPr/>
          </p:nvPicPr>
          <p:blipFill rotWithShape="1">
            <a:blip r:embed="rId6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95" name="Google Shape;195;p33"/>
            <p:cNvPicPr preferRelativeResize="0"/>
            <p:nvPr/>
          </p:nvPicPr>
          <p:blipFill rotWithShape="1">
            <a:blip r:embed="rId7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96" name="Google Shape;196;p33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49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78"/>
          <p:cNvSpPr/>
          <p:nvPr/>
        </p:nvSpPr>
        <p:spPr>
          <a:xfrm>
            <a:off x="4955185" y="1515500"/>
            <a:ext cx="3743700" cy="493800"/>
          </a:xfrm>
          <a:prstGeom prst="rect">
            <a:avLst/>
          </a:prstGeom>
          <a:solidFill>
            <a:srgbClr val="38761D">
              <a:alpha val="47490"/>
            </a:srgbClr>
          </a:solidFill>
          <a:ln cap="flat" cmpd="sng" w="1905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GraphQL</a:t>
            </a:r>
            <a:endParaRPr sz="1200">
              <a:solidFill>
                <a:srgbClr val="FFFFFF"/>
              </a:solidFill>
            </a:endParaRPr>
          </a:p>
        </p:txBody>
      </p:sp>
      <p:sp>
        <p:nvSpPr>
          <p:cNvPr id="1151" name="Google Shape;1151;p78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2" name="Google Shape;1152;p78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PRODUCT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53" name="Google Shape;1153;p78"/>
          <p:cNvSpPr/>
          <p:nvPr/>
        </p:nvSpPr>
        <p:spPr>
          <a:xfrm>
            <a:off x="2517688" y="4148838"/>
            <a:ext cx="1344600" cy="480300"/>
          </a:xfrm>
          <a:prstGeom prst="rect">
            <a:avLst/>
          </a:prstGeom>
          <a:solidFill>
            <a:srgbClr val="C27BA0">
              <a:alpha val="48600"/>
            </a:srgbClr>
          </a:solidFill>
          <a:ln cap="flat" cmpd="sng" w="19050">
            <a:solidFill>
              <a:srgbClr val="C27BA0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External API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154" name="Google Shape;1154;p78"/>
          <p:cNvSpPr/>
          <p:nvPr/>
        </p:nvSpPr>
        <p:spPr>
          <a:xfrm>
            <a:off x="4994525" y="25295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D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155" name="Google Shape;1155;p7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500513" y="487461"/>
            <a:ext cx="691849" cy="55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56" name="Google Shape;1156;p78"/>
          <p:cNvCxnSpPr>
            <a:stCxn id="1155" idx="2"/>
            <a:endCxn id="1157" idx="0"/>
          </p:cNvCxnSpPr>
          <p:nvPr/>
        </p:nvCxnSpPr>
        <p:spPr>
          <a:xfrm>
            <a:off x="6846437" y="1039486"/>
            <a:ext cx="0" cy="5007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58" name="Google Shape;1158;p78"/>
          <p:cNvSpPr txBox="1"/>
          <p:nvPr/>
        </p:nvSpPr>
        <p:spPr>
          <a:xfrm>
            <a:off x="7108488" y="1193633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Websockets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59" name="Google Shape;1159;p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992008" y="1193636"/>
            <a:ext cx="167700" cy="1677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60" name="Google Shape;1160;p78"/>
          <p:cNvGrpSpPr/>
          <p:nvPr/>
        </p:nvGrpSpPr>
        <p:grpSpPr>
          <a:xfrm>
            <a:off x="5654351" y="1999304"/>
            <a:ext cx="719400" cy="520800"/>
            <a:chOff x="1683488" y="2523613"/>
            <a:chExt cx="719400" cy="520800"/>
          </a:xfrm>
        </p:grpSpPr>
        <p:cxnSp>
          <p:nvCxnSpPr>
            <p:cNvPr id="1161" name="Google Shape;1161;p78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1162" name="Google Shape;1162;p78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63" name="Google Shape;1163;p78"/>
          <p:cNvSpPr txBox="1"/>
          <p:nvPr/>
        </p:nvSpPr>
        <p:spPr>
          <a:xfrm>
            <a:off x="4068730" y="4405486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64" name="Google Shape;1164;p7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69964" y="1668544"/>
            <a:ext cx="158149" cy="158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5" name="Google Shape;1165;p7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655711" y="3173629"/>
            <a:ext cx="302250" cy="103021"/>
          </a:xfrm>
          <a:prstGeom prst="rect">
            <a:avLst/>
          </a:prstGeom>
          <a:noFill/>
          <a:ln>
            <a:noFill/>
          </a:ln>
        </p:spPr>
      </p:pic>
      <p:sp>
        <p:nvSpPr>
          <p:cNvPr id="1166" name="Google Shape;1166;p78"/>
          <p:cNvSpPr/>
          <p:nvPr/>
        </p:nvSpPr>
        <p:spPr>
          <a:xfrm>
            <a:off x="4994549" y="41428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E</a:t>
            </a:r>
            <a:endParaRPr sz="1200">
              <a:solidFill>
                <a:srgbClr val="FFFFFF"/>
              </a:solidFill>
            </a:endParaRPr>
          </a:p>
        </p:txBody>
      </p:sp>
      <p:pic>
        <p:nvPicPr>
          <p:cNvPr id="1167" name="Google Shape;1167;p7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471388" y="2306388"/>
            <a:ext cx="167700" cy="1677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68" name="Google Shape;1168;p78"/>
          <p:cNvCxnSpPr>
            <a:stCxn id="1154" idx="2"/>
            <a:endCxn id="1166" idx="0"/>
          </p:cNvCxnSpPr>
          <p:nvPr/>
        </p:nvCxnSpPr>
        <p:spPr>
          <a:xfrm>
            <a:off x="5666825" y="3023350"/>
            <a:ext cx="0" cy="11196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69" name="Google Shape;1169;p78"/>
          <p:cNvSpPr txBox="1"/>
          <p:nvPr/>
        </p:nvSpPr>
        <p:spPr>
          <a:xfrm>
            <a:off x="5665577" y="3499357"/>
            <a:ext cx="7863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Protobufs/gRPC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70" name="Google Shape;1170;p7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279187" y="3455150"/>
            <a:ext cx="336674" cy="255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1" name="Google Shape;1171;p7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111650" y="3943900"/>
            <a:ext cx="302253" cy="11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2" name="Google Shape;1172;p78"/>
          <p:cNvPicPr preferRelativeResize="0"/>
          <p:nvPr/>
        </p:nvPicPr>
        <p:blipFill rotWithShape="1">
          <a:blip r:embed="rId10">
            <a:alphaModFix/>
          </a:blip>
          <a:srcRect b="18536" l="30723" r="32102" t="16583"/>
          <a:stretch/>
        </p:blipFill>
        <p:spPr>
          <a:xfrm>
            <a:off x="5111650" y="2301504"/>
            <a:ext cx="167700" cy="164621"/>
          </a:xfrm>
          <a:prstGeom prst="rect">
            <a:avLst/>
          </a:prstGeom>
          <a:noFill/>
          <a:ln>
            <a:noFill/>
          </a:ln>
        </p:spPr>
      </p:pic>
      <p:sp>
        <p:nvSpPr>
          <p:cNvPr id="1173" name="Google Shape;1173;p78"/>
          <p:cNvSpPr/>
          <p:nvPr/>
        </p:nvSpPr>
        <p:spPr>
          <a:xfrm>
            <a:off x="7354275" y="2529550"/>
            <a:ext cx="1344600" cy="493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F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1174" name="Google Shape;1174;p78"/>
          <p:cNvCxnSpPr>
            <a:stCxn id="1173" idx="1"/>
            <a:endCxn id="1154" idx="3"/>
          </p:cNvCxnSpPr>
          <p:nvPr/>
        </p:nvCxnSpPr>
        <p:spPr>
          <a:xfrm rot="10800000">
            <a:off x="6339075" y="2776450"/>
            <a:ext cx="1015200" cy="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75" name="Google Shape;1175;p78"/>
          <p:cNvSpPr/>
          <p:nvPr/>
        </p:nvSpPr>
        <p:spPr>
          <a:xfrm>
            <a:off x="7354299" y="4191575"/>
            <a:ext cx="1344600" cy="493800"/>
          </a:xfrm>
          <a:prstGeom prst="rect">
            <a:avLst/>
          </a:prstGeom>
          <a:noFill/>
          <a:ln cap="flat" cmpd="sng" w="19050">
            <a:solidFill>
              <a:srgbClr val="6FA8D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</a:rPr>
              <a:t>Microservice G</a:t>
            </a:r>
            <a:endParaRPr sz="1200">
              <a:solidFill>
                <a:srgbClr val="FFFFFF"/>
              </a:solidFill>
            </a:endParaRPr>
          </a:p>
        </p:txBody>
      </p:sp>
      <p:cxnSp>
        <p:nvCxnSpPr>
          <p:cNvPr id="1176" name="Google Shape;1176;p78"/>
          <p:cNvCxnSpPr>
            <a:stCxn id="1173" idx="2"/>
            <a:endCxn id="1177" idx="0"/>
          </p:cNvCxnSpPr>
          <p:nvPr/>
        </p:nvCxnSpPr>
        <p:spPr>
          <a:xfrm flipH="1" rot="-5400000">
            <a:off x="7806825" y="3243100"/>
            <a:ext cx="440100" cy="6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78" name="Google Shape;1178;p78"/>
          <p:cNvCxnSpPr>
            <a:stCxn id="1177" idx="2"/>
            <a:endCxn id="1175" idx="0"/>
          </p:cNvCxnSpPr>
          <p:nvPr/>
        </p:nvCxnSpPr>
        <p:spPr>
          <a:xfrm flipH="1" rot="-5400000">
            <a:off x="7806838" y="3971187"/>
            <a:ext cx="440100" cy="600"/>
          </a:xfrm>
          <a:prstGeom prst="bentConnector3">
            <a:avLst>
              <a:gd fmla="val 50004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1177" name="Google Shape;1177;p78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752688" y="3463483"/>
            <a:ext cx="547800" cy="287954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79" name="Google Shape;1179;p78"/>
          <p:cNvCxnSpPr>
            <a:stCxn id="1153" idx="3"/>
            <a:endCxn id="1166" idx="1"/>
          </p:cNvCxnSpPr>
          <p:nvPr/>
        </p:nvCxnSpPr>
        <p:spPr>
          <a:xfrm>
            <a:off x="3862288" y="4388988"/>
            <a:ext cx="1132200" cy="900"/>
          </a:xfrm>
          <a:prstGeom prst="bentConnector3">
            <a:avLst>
              <a:gd fmla="val 50003" name="adj1"/>
            </a:avLst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1180" name="Google Shape;1180;p78"/>
          <p:cNvSpPr txBox="1"/>
          <p:nvPr/>
        </p:nvSpPr>
        <p:spPr>
          <a:xfrm>
            <a:off x="8026577" y="3141445"/>
            <a:ext cx="786300" cy="16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Avro/tcp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81" name="Google Shape;1181;p78"/>
          <p:cNvSpPr txBox="1"/>
          <p:nvPr/>
        </p:nvSpPr>
        <p:spPr>
          <a:xfrm>
            <a:off x="576750" y="627800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What’s next for Pact?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Modern APIs</a:t>
            </a:r>
            <a:endParaRPr sz="2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B6F0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1182" name="Google Shape;1182;p78"/>
          <p:cNvSpPr txBox="1"/>
          <p:nvPr/>
        </p:nvSpPr>
        <p:spPr>
          <a:xfrm>
            <a:off x="576750" y="1853025"/>
            <a:ext cx="3359700" cy="193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New Capabilities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Distributed systems are increasingly more complicated, and enterprises need a solution to polyglot integration technologies:</a:t>
            </a:r>
            <a:b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Real-time web apps (Websockets, GraphQL)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Event-based architectures (Kafka/Avro)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High-performance microservices with gRPC and Protobufs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Function-as-a-Service (e.g. lambda)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Legacy SOA apps with SOAP/XML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Cypress integration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-2921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00"/>
              <a:buFont typeface="Open Sans Light"/>
              <a:buChar char="-"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External APIs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pic>
        <p:nvPicPr>
          <p:cNvPr id="1183" name="Google Shape;1183;p78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7471399" y="3943888"/>
            <a:ext cx="115725" cy="211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1187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8" name="Google Shape;1188;p79"/>
          <p:cNvPicPr preferRelativeResize="0"/>
          <p:nvPr/>
        </p:nvPicPr>
        <p:blipFill rotWithShape="1">
          <a:blip r:embed="rId3">
            <a:alphaModFix/>
          </a:blip>
          <a:srcRect b="17537" l="20456" r="1375" t="1346"/>
          <a:stretch/>
        </p:blipFill>
        <p:spPr>
          <a:xfrm>
            <a:off x="2368050" y="0"/>
            <a:ext cx="6775951" cy="417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9" name="Google Shape;1189;p79"/>
          <p:cNvSpPr txBox="1"/>
          <p:nvPr/>
        </p:nvSpPr>
        <p:spPr>
          <a:xfrm>
            <a:off x="587448" y="643300"/>
            <a:ext cx="4161600" cy="158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0" name="Google Shape;1190;p79"/>
          <p:cNvSpPr txBox="1"/>
          <p:nvPr/>
        </p:nvSpPr>
        <p:spPr>
          <a:xfrm>
            <a:off x="572250" y="-2"/>
            <a:ext cx="4327200" cy="18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3000">
              <a:solidFill>
                <a:srgbClr val="2DCBB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Team</a:t>
            </a:r>
            <a:endParaRPr sz="3000">
              <a:solidFill>
                <a:srgbClr val="2DCBB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91" name="Google Shape;1191;p79"/>
          <p:cNvSpPr txBox="1"/>
          <p:nvPr/>
        </p:nvSpPr>
        <p:spPr>
          <a:xfrm>
            <a:off x="587450" y="1175875"/>
            <a:ext cx="1989600" cy="54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Email: </a:t>
            </a:r>
            <a:r>
              <a:rPr lang="en" sz="1000" u="sng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4"/>
              </a:rPr>
              <a:t>hello@pactflow.io</a:t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Web: </a:t>
            </a:r>
            <a:r>
              <a:rPr lang="en" sz="1000" u="sng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5"/>
              </a:rPr>
              <a:t>pactflow.io</a:t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Twitter: </a:t>
            </a:r>
            <a:r>
              <a:rPr lang="en" sz="1000" u="sng">
                <a:solidFill>
                  <a:schemeClr val="accent5"/>
                </a:solidFill>
                <a:latin typeface="Open Sans Light"/>
                <a:ea typeface="Open Sans Light"/>
                <a:cs typeface="Open Sans Light"/>
                <a:sym typeface="Open Sans Light"/>
                <a:hlinkClick r:id="rId6"/>
              </a:rPr>
              <a:t>@pactflow </a:t>
            </a:r>
            <a:endParaRPr sz="11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1192" name="Google Shape;1192;p79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1193" name="Google Shape;1193;p79"/>
            <p:cNvPicPr preferRelativeResize="0"/>
            <p:nvPr/>
          </p:nvPicPr>
          <p:blipFill rotWithShape="1">
            <a:blip r:embed="rId7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94" name="Google Shape;1194;p79"/>
            <p:cNvPicPr preferRelativeResize="0"/>
            <p:nvPr/>
          </p:nvPicPr>
          <p:blipFill rotWithShape="1">
            <a:blip r:embed="rId8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5" name="Google Shape;1195;p79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  <p:grpSp>
        <p:nvGrpSpPr>
          <p:cNvPr id="1196" name="Google Shape;1196;p79"/>
          <p:cNvGrpSpPr/>
          <p:nvPr/>
        </p:nvGrpSpPr>
        <p:grpSpPr>
          <a:xfrm>
            <a:off x="685800" y="1915575"/>
            <a:ext cx="3996075" cy="716100"/>
            <a:chOff x="803125" y="1910875"/>
            <a:chExt cx="3996075" cy="716100"/>
          </a:xfrm>
        </p:grpSpPr>
        <p:pic>
          <p:nvPicPr>
            <p:cNvPr id="1197" name="Google Shape;1197;p79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803125" y="1965063"/>
              <a:ext cx="581700" cy="5817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198" name="Google Shape;1198;p79"/>
            <p:cNvSpPr txBox="1"/>
            <p:nvPr/>
          </p:nvSpPr>
          <p:spPr>
            <a:xfrm>
              <a:off x="1486000" y="1910875"/>
              <a:ext cx="3313200" cy="7161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Matt Fellows - </a:t>
              </a:r>
              <a:r>
                <a:rPr b="1" lang="en" sz="1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Founder +  JS/Go/Rust Maintainer</a:t>
              </a:r>
              <a:br>
                <a:rPr lang="en" sz="10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</a:br>
              <a:r>
                <a:rPr lang="en" sz="10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@matthewfellows</a:t>
              </a:r>
              <a:endParaRPr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mfellows@dius.com.au</a:t>
              </a:r>
              <a:endParaRPr sz="1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1199" name="Google Shape;1199;p79"/>
          <p:cNvSpPr txBox="1"/>
          <p:nvPr/>
        </p:nvSpPr>
        <p:spPr>
          <a:xfrm>
            <a:off x="1368675" y="2671600"/>
            <a:ext cx="47727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Beth Skurrie -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Founder + Ruby Maintainer</a:t>
            </a:r>
            <a: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/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Pact Broker Creator</a:t>
            </a:r>
            <a:endParaRPr b="1" sz="1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@bethesque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bskurrie@dius.com.au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0" name="Google Shape;1200;p79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685800" y="2725788"/>
            <a:ext cx="581699" cy="5816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1" name="Google Shape;1201;p79"/>
          <p:cNvSpPr txBox="1"/>
          <p:nvPr/>
        </p:nvSpPr>
        <p:spPr>
          <a:xfrm>
            <a:off x="1368675" y="3427625"/>
            <a:ext cx="3966000" cy="71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Ron Holshausen - </a:t>
            </a:r>
            <a:r>
              <a:rPr b="1"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Founder + Pact JVM/Rust Maintainer</a:t>
            </a:r>
            <a:br>
              <a:rPr lang="en" sz="1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@uglyog</a:t>
            </a:r>
            <a:endParaRPr sz="10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rholshausen@dius.com.au</a:t>
            </a:r>
            <a:endParaRPr sz="11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02" name="Google Shape;1202;p7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685800" y="3481813"/>
            <a:ext cx="581699" cy="58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 txBox="1"/>
          <p:nvPr/>
        </p:nvSpPr>
        <p:spPr>
          <a:xfrm>
            <a:off x="613025" y="382375"/>
            <a:ext cx="7053300" cy="4022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In 2013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Pact 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(an Open Source tool) 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was created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 to solve this problem. In 2019, we launched </a:t>
            </a:r>
            <a:r>
              <a:rPr b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Pactflow </a:t>
            </a:r>
            <a:r>
              <a:rPr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to enable organisations to do this </a:t>
            </a:r>
            <a:r>
              <a:rPr i="1" lang="en" sz="1800">
                <a:solidFill>
                  <a:srgbClr val="F3F3F3"/>
                </a:solidFill>
                <a:latin typeface="Open Sans"/>
                <a:ea typeface="Open Sans"/>
                <a:cs typeface="Open Sans"/>
                <a:sym typeface="Open Sans"/>
              </a:rPr>
              <a:t>at scale.</a:t>
            </a:r>
            <a:endParaRPr i="1" sz="1800">
              <a:solidFill>
                <a:srgbClr val="F3F3F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2" name="Google Shape;2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827500" y="316500"/>
            <a:ext cx="1316500" cy="22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34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34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ABOUT PACTFLOW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grpSp>
        <p:nvGrpSpPr>
          <p:cNvPr id="205" name="Google Shape;205;p34"/>
          <p:cNvGrpSpPr/>
          <p:nvPr/>
        </p:nvGrpSpPr>
        <p:grpSpPr>
          <a:xfrm>
            <a:off x="7449675" y="4477450"/>
            <a:ext cx="1375000" cy="581696"/>
            <a:chOff x="793600" y="4482150"/>
            <a:chExt cx="1375000" cy="581696"/>
          </a:xfrm>
        </p:grpSpPr>
        <p:pic>
          <p:nvPicPr>
            <p:cNvPr id="206" name="Google Shape;206;p34"/>
            <p:cNvPicPr preferRelativeResize="0"/>
            <p:nvPr/>
          </p:nvPicPr>
          <p:blipFill rotWithShape="1">
            <a:blip r:embed="rId4">
              <a:alphaModFix/>
            </a:blip>
            <a:srcRect b="0" l="51883" r="0" t="0"/>
            <a:stretch/>
          </p:blipFill>
          <p:spPr>
            <a:xfrm>
              <a:off x="1487328" y="4709149"/>
              <a:ext cx="649437" cy="2212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7" name="Google Shape;207;p34"/>
            <p:cNvPicPr preferRelativeResize="0"/>
            <p:nvPr/>
          </p:nvPicPr>
          <p:blipFill rotWithShape="1">
            <a:blip r:embed="rId5">
              <a:alphaModFix/>
            </a:blip>
            <a:srcRect b="41490" l="17212" r="16737" t="40967"/>
            <a:stretch/>
          </p:blipFill>
          <p:spPr>
            <a:xfrm>
              <a:off x="793600" y="4482150"/>
              <a:ext cx="1375000" cy="2212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8" name="Google Shape;208;p34"/>
            <p:cNvSpPr txBox="1"/>
            <p:nvPr/>
          </p:nvSpPr>
          <p:spPr>
            <a:xfrm>
              <a:off x="893264" y="4704446"/>
              <a:ext cx="990600" cy="3594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>
                  <a:solidFill>
                    <a:srgbClr val="FFFFFF"/>
                  </a:solidFill>
                  <a:latin typeface="Open Sans Light"/>
                  <a:ea typeface="Open Sans Light"/>
                  <a:cs typeface="Open Sans Light"/>
                  <a:sym typeface="Open Sans Light"/>
                </a:rPr>
                <a:t>Brought to you by</a:t>
              </a:r>
              <a:endParaRPr sz="5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="0">
  <p:cSld>
    <p:bg>
      <p:bgPr>
        <a:solidFill>
          <a:srgbClr val="000000"/>
        </a:solidFill>
      </p:bgPr>
    </p:bg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35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4" name="Google Shape;214;p35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ABOUT PACTFLOW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5" name="Google Shape;215;p35"/>
          <p:cNvSpPr txBox="1"/>
          <p:nvPr/>
        </p:nvSpPr>
        <p:spPr>
          <a:xfrm>
            <a:off x="677575" y="551600"/>
            <a:ext cx="7101900" cy="126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Journey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ctr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How we got here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16" name="Google Shape;216;p35"/>
          <p:cNvSpPr/>
          <p:nvPr/>
        </p:nvSpPr>
        <p:spPr>
          <a:xfrm rot="-984884">
            <a:off x="6677267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7" name="Google Shape;217;p35"/>
          <p:cNvSpPr/>
          <p:nvPr/>
        </p:nvSpPr>
        <p:spPr>
          <a:xfrm flipH="1" rot="984884">
            <a:off x="5643653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8" name="Google Shape;218;p35"/>
          <p:cNvSpPr/>
          <p:nvPr/>
        </p:nvSpPr>
        <p:spPr>
          <a:xfrm rot="-984884">
            <a:off x="4617004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9" name="Google Shape;219;p35"/>
          <p:cNvSpPr/>
          <p:nvPr/>
        </p:nvSpPr>
        <p:spPr>
          <a:xfrm flipH="1" rot="984884">
            <a:off x="3586359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D9D9D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0" name="Google Shape;220;p35"/>
          <p:cNvSpPr/>
          <p:nvPr/>
        </p:nvSpPr>
        <p:spPr>
          <a:xfrm rot="-984884">
            <a:off x="2563838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1" name="Google Shape;221;p35"/>
          <p:cNvSpPr/>
          <p:nvPr/>
        </p:nvSpPr>
        <p:spPr>
          <a:xfrm flipH="1" rot="984884">
            <a:off x="1533182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p35"/>
          <p:cNvSpPr/>
          <p:nvPr/>
        </p:nvSpPr>
        <p:spPr>
          <a:xfrm rot="-984884">
            <a:off x="510661" y="3108530"/>
            <a:ext cx="1116820" cy="57901"/>
          </a:xfrm>
          <a:prstGeom prst="roundRect">
            <a:avLst>
              <a:gd fmla="val 50000" name="adj"/>
            </a:avLst>
          </a:prstGeom>
          <a:solidFill>
            <a:srgbClr val="701C7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23" name="Google Shape;223;p35"/>
          <p:cNvGrpSpPr/>
          <p:nvPr/>
        </p:nvGrpSpPr>
        <p:grpSpPr>
          <a:xfrm>
            <a:off x="1757915" y="3169338"/>
            <a:ext cx="1712860" cy="1230715"/>
            <a:chOff x="2114740" y="2543425"/>
            <a:chExt cx="1712860" cy="1230715"/>
          </a:xfrm>
        </p:grpSpPr>
        <p:sp>
          <p:nvSpPr>
            <p:cNvPr id="224" name="Google Shape;224;p35"/>
            <p:cNvSpPr txBox="1"/>
            <p:nvPr/>
          </p:nvSpPr>
          <p:spPr>
            <a:xfrm>
              <a:off x="2622642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2014</a:t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5" name="Google Shape;225;p35"/>
            <p:cNvSpPr/>
            <p:nvPr/>
          </p:nvSpPr>
          <p:spPr>
            <a:xfrm rot="-1789476">
              <a:off x="2888080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6" name="Google Shape;226;p35"/>
            <p:cNvSpPr/>
            <p:nvPr/>
          </p:nvSpPr>
          <p:spPr>
            <a:xfrm>
              <a:off x="21147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5"/>
            <p:cNvSpPr txBox="1"/>
            <p:nvPr/>
          </p:nvSpPr>
          <p:spPr>
            <a:xfrm>
              <a:off x="2159000" y="3107838"/>
              <a:ext cx="16686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Pact Open Sourced (Ruby, JVM), initial adoption. </a:t>
              </a:r>
              <a:r>
                <a:rPr b="1"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Microservices</a:t>
              </a:r>
              <a:r>
                <a:rPr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 becomes “a thing” </a:t>
              </a:r>
              <a:endParaRPr sz="8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15000"/>
                </a:lnSpc>
                <a:spcBef>
                  <a:spcPts val="1600"/>
                </a:spcBef>
                <a:spcAft>
                  <a:spcPts val="1600"/>
                </a:spcAft>
                <a:buNone/>
              </a:pPr>
              <a:r>
                <a:t/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28" name="Google Shape;228;p35"/>
            <p:cNvSpPr/>
            <p:nvPr/>
          </p:nvSpPr>
          <p:spPr>
            <a:xfrm>
              <a:off x="29260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29" name="Google Shape;229;p35"/>
          <p:cNvGrpSpPr/>
          <p:nvPr/>
        </p:nvGrpSpPr>
        <p:grpSpPr>
          <a:xfrm>
            <a:off x="3808315" y="3169338"/>
            <a:ext cx="1712700" cy="1230715"/>
            <a:chOff x="4165140" y="2543425"/>
            <a:chExt cx="1712700" cy="1230715"/>
          </a:xfrm>
        </p:grpSpPr>
        <p:sp>
          <p:nvSpPr>
            <p:cNvPr id="230" name="Google Shape;230;p35"/>
            <p:cNvSpPr/>
            <p:nvPr/>
          </p:nvSpPr>
          <p:spPr>
            <a:xfrm rot="-1789476">
              <a:off x="4941257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1" name="Google Shape;231;p35"/>
            <p:cNvSpPr txBox="1"/>
            <p:nvPr/>
          </p:nvSpPr>
          <p:spPr>
            <a:xfrm>
              <a:off x="4531075" y="2737213"/>
              <a:ext cx="10878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Dec 2016 - 2018</a:t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2" name="Google Shape;232;p35"/>
            <p:cNvSpPr/>
            <p:nvPr/>
          </p:nvSpPr>
          <p:spPr>
            <a:xfrm>
              <a:off x="416514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3" name="Google Shape;233;p35"/>
            <p:cNvSpPr txBox="1"/>
            <p:nvPr/>
          </p:nvSpPr>
          <p:spPr>
            <a:xfrm>
              <a:off x="4209390" y="310784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MVP: Launch of the</a:t>
              </a:r>
              <a:r>
                <a:rPr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 “Hosted Pact Broker” - an early MVP of Pactflow. ~1000 signups</a:t>
              </a:r>
              <a:endParaRPr sz="800">
                <a:solidFill>
                  <a:srgbClr val="5E5E5E"/>
                </a:solidFill>
              </a:endParaRPr>
            </a:p>
          </p:txBody>
        </p:sp>
        <p:sp>
          <p:nvSpPr>
            <p:cNvPr id="234" name="Google Shape;234;p35"/>
            <p:cNvSpPr/>
            <p:nvPr/>
          </p:nvSpPr>
          <p:spPr>
            <a:xfrm>
              <a:off x="497649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35" name="Google Shape;235;p35"/>
          <p:cNvGrpSpPr/>
          <p:nvPr/>
        </p:nvGrpSpPr>
        <p:grpSpPr>
          <a:xfrm>
            <a:off x="720570" y="1847482"/>
            <a:ext cx="1712700" cy="1246754"/>
            <a:chOff x="1072790" y="1221570"/>
            <a:chExt cx="1712700" cy="1246754"/>
          </a:xfrm>
        </p:grpSpPr>
        <p:sp>
          <p:nvSpPr>
            <p:cNvPr id="236" name="Google Shape;236;p35"/>
            <p:cNvSpPr/>
            <p:nvPr/>
          </p:nvSpPr>
          <p:spPr>
            <a:xfrm>
              <a:off x="107279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5"/>
            <p:cNvSpPr txBox="1"/>
            <p:nvPr/>
          </p:nvSpPr>
          <p:spPr>
            <a:xfrm>
              <a:off x="1579860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2013</a:t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38" name="Google Shape;238;p35"/>
            <p:cNvSpPr/>
            <p:nvPr/>
          </p:nvSpPr>
          <p:spPr>
            <a:xfrm rot="10800000">
              <a:off x="188411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5"/>
            <p:cNvSpPr txBox="1"/>
            <p:nvPr/>
          </p:nvSpPr>
          <p:spPr>
            <a:xfrm>
              <a:off x="1092995" y="1258763"/>
              <a:ext cx="1648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Pact created on a client project at realestate.com.au to </a:t>
              </a:r>
              <a:r>
                <a:rPr b="1" lang="en" sz="800">
                  <a:solidFill>
                    <a:schemeClr val="lt1"/>
                  </a:solidFill>
                  <a:latin typeface="Roboto"/>
                  <a:ea typeface="Roboto"/>
                  <a:cs typeface="Roboto"/>
                  <a:sym typeface="Roboto"/>
                </a:rPr>
                <a:t>solve problems testing microservices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0" name="Google Shape;240;p35"/>
            <p:cNvSpPr/>
            <p:nvPr/>
          </p:nvSpPr>
          <p:spPr>
            <a:xfrm rot="-1789476">
              <a:off x="1846080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1" name="Google Shape;241;p35"/>
          <p:cNvGrpSpPr/>
          <p:nvPr/>
        </p:nvGrpSpPr>
        <p:grpSpPr>
          <a:xfrm>
            <a:off x="2766315" y="1847482"/>
            <a:ext cx="1712700" cy="1246754"/>
            <a:chOff x="3123140" y="1221570"/>
            <a:chExt cx="1712700" cy="1246754"/>
          </a:xfrm>
        </p:grpSpPr>
        <p:sp>
          <p:nvSpPr>
            <p:cNvPr id="242" name="Google Shape;242;p35"/>
            <p:cNvSpPr/>
            <p:nvPr/>
          </p:nvSpPr>
          <p:spPr>
            <a:xfrm rot="-1789476">
              <a:off x="389925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701C7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5"/>
            <p:cNvSpPr txBox="1"/>
            <p:nvPr/>
          </p:nvSpPr>
          <p:spPr>
            <a:xfrm>
              <a:off x="3430675" y="1986913"/>
              <a:ext cx="10878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701C7F"/>
                  </a:solidFill>
                  <a:latin typeface="Roboto"/>
                  <a:ea typeface="Roboto"/>
                  <a:cs typeface="Roboto"/>
                  <a:sym typeface="Roboto"/>
                </a:rPr>
                <a:t>2015 - 2016</a:t>
              </a:r>
              <a:endParaRPr b="1" sz="800">
                <a:solidFill>
                  <a:srgbClr val="701C7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44" name="Google Shape;244;p35"/>
            <p:cNvSpPr/>
            <p:nvPr/>
          </p:nvSpPr>
          <p:spPr>
            <a:xfrm>
              <a:off x="3123140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5"/>
            <p:cNvSpPr/>
            <p:nvPr/>
          </p:nvSpPr>
          <p:spPr>
            <a:xfrm rot="10800000">
              <a:off x="3934465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701C7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6" name="Google Shape;246;p35"/>
            <p:cNvSpPr txBox="1"/>
            <p:nvPr/>
          </p:nvSpPr>
          <p:spPr>
            <a:xfrm>
              <a:off x="3167390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Huge </a:t>
              </a:r>
              <a:r>
                <a:rPr b="1"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growth in popularity</a:t>
              </a: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 and language support (.NET, Go, JS, Python etc.)</a:t>
              </a:r>
              <a:endParaRPr sz="800">
                <a:solidFill>
                  <a:srgbClr val="FFFFFF"/>
                </a:solidFill>
              </a:endParaRPr>
            </a:p>
          </p:txBody>
        </p:sp>
      </p:grpSp>
      <p:grpSp>
        <p:nvGrpSpPr>
          <p:cNvPr id="247" name="Google Shape;247;p35"/>
          <p:cNvGrpSpPr/>
          <p:nvPr/>
        </p:nvGrpSpPr>
        <p:grpSpPr>
          <a:xfrm>
            <a:off x="4833870" y="1847482"/>
            <a:ext cx="1712700" cy="1246754"/>
            <a:chOff x="5201245" y="1221570"/>
            <a:chExt cx="1712700" cy="1246754"/>
          </a:xfrm>
        </p:grpSpPr>
        <p:sp>
          <p:nvSpPr>
            <p:cNvPr id="248" name="Google Shape;248;p35"/>
            <p:cNvSpPr/>
            <p:nvPr/>
          </p:nvSpPr>
          <p:spPr>
            <a:xfrm rot="-1789476">
              <a:off x="5977648" y="2278597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858585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5"/>
            <p:cNvSpPr txBox="1"/>
            <p:nvPr/>
          </p:nvSpPr>
          <p:spPr>
            <a:xfrm>
              <a:off x="5721781" y="1986924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2019</a:t>
              </a:r>
              <a:endParaRPr b="1" sz="800">
                <a:solidFill>
                  <a:srgbClr val="5E5E5E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0" name="Google Shape;250;p35"/>
            <p:cNvSpPr/>
            <p:nvPr/>
          </p:nvSpPr>
          <p:spPr>
            <a:xfrm>
              <a:off x="5201245" y="122157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5"/>
            <p:cNvSpPr/>
            <p:nvPr/>
          </p:nvSpPr>
          <p:spPr>
            <a:xfrm rot="10800000">
              <a:off x="6012570" y="1920663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5"/>
            <p:cNvSpPr txBox="1"/>
            <p:nvPr/>
          </p:nvSpPr>
          <p:spPr>
            <a:xfrm>
              <a:off x="5245495" y="1258770"/>
              <a:ext cx="16242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🚀  Launch of </a:t>
              </a:r>
              <a:r>
                <a:rPr b="1"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Pactflow</a:t>
              </a:r>
              <a:r>
                <a:rPr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: a commercial project to solve </a:t>
              </a:r>
              <a:r>
                <a:rPr b="1" lang="en" sz="800">
                  <a:solidFill>
                    <a:srgbClr val="5E5E5E"/>
                  </a:solidFill>
                  <a:latin typeface="Roboto"/>
                  <a:ea typeface="Roboto"/>
                  <a:cs typeface="Roboto"/>
                  <a:sym typeface="Roboto"/>
                </a:rPr>
                <a:t>integration testing at scale</a:t>
              </a:r>
              <a:endParaRPr b="1" sz="800">
                <a:solidFill>
                  <a:srgbClr val="5E5E5E"/>
                </a:solidFill>
              </a:endParaRPr>
            </a:p>
          </p:txBody>
        </p:sp>
      </p:grpSp>
      <p:grpSp>
        <p:nvGrpSpPr>
          <p:cNvPr id="253" name="Google Shape;253;p35"/>
          <p:cNvGrpSpPr/>
          <p:nvPr/>
        </p:nvGrpSpPr>
        <p:grpSpPr>
          <a:xfrm>
            <a:off x="5787000" y="3169338"/>
            <a:ext cx="1893900" cy="1230715"/>
            <a:chOff x="6211102" y="2543425"/>
            <a:chExt cx="1893900" cy="1230715"/>
          </a:xfrm>
        </p:grpSpPr>
        <p:sp>
          <p:nvSpPr>
            <p:cNvPr id="254" name="Google Shape;254;p35"/>
            <p:cNvSpPr/>
            <p:nvPr/>
          </p:nvSpPr>
          <p:spPr>
            <a:xfrm rot="-1789476">
              <a:off x="7058947" y="2572699"/>
              <a:ext cx="160451" cy="160451"/>
            </a:xfrm>
            <a:prstGeom prst="ellipse">
              <a:avLst/>
            </a:prstGeom>
            <a:solidFill>
              <a:srgbClr val="FFFFFF"/>
            </a:solidFill>
            <a:ln cap="flat" cmpd="sng" w="38100">
              <a:solidFill>
                <a:srgbClr val="134F5C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5"/>
            <p:cNvSpPr txBox="1"/>
            <p:nvPr/>
          </p:nvSpPr>
          <p:spPr>
            <a:xfrm>
              <a:off x="6782819" y="2737212"/>
              <a:ext cx="696900" cy="276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2020+</a:t>
              </a:r>
              <a:endParaRPr b="1"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6" name="Google Shape;256;p35"/>
            <p:cNvSpPr/>
            <p:nvPr/>
          </p:nvSpPr>
          <p:spPr>
            <a:xfrm>
              <a:off x="6282830" y="3070640"/>
              <a:ext cx="1712700" cy="703500"/>
            </a:xfrm>
            <a:prstGeom prst="roundRect">
              <a:avLst>
                <a:gd fmla="val 4485" name="adj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7" name="Google Shape;257;p35"/>
            <p:cNvSpPr txBox="1"/>
            <p:nvPr/>
          </p:nvSpPr>
          <p:spPr>
            <a:xfrm>
              <a:off x="6211102" y="3107838"/>
              <a:ext cx="1893900" cy="6246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Goal: </a:t>
              </a:r>
              <a:r>
                <a:rPr b="1"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Sustainable business 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&gt;1500 customers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Solving bigger problems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indent="0" lvl="0" marL="0" rtl="0" algn="ctr">
                <a:lnSpc>
                  <a:spcPct val="100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In Product + OSS</a:t>
              </a:r>
              <a:endParaRPr sz="8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58" name="Google Shape;258;p35"/>
            <p:cNvSpPr/>
            <p:nvPr/>
          </p:nvSpPr>
          <p:spPr>
            <a:xfrm>
              <a:off x="7094180" y="3005991"/>
              <a:ext cx="90000" cy="67500"/>
            </a:xfrm>
            <a:prstGeom prst="triangle">
              <a:avLst>
                <a:gd fmla="val 50000" name="adj"/>
              </a:avLst>
            </a:prstGeom>
            <a:solidFill>
              <a:srgbClr val="134F5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262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6"/>
          <p:cNvSpPr txBox="1"/>
          <p:nvPr/>
        </p:nvSpPr>
        <p:spPr>
          <a:xfrm>
            <a:off x="219575" y="1853025"/>
            <a:ext cx="3526800" cy="288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Slow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Fragile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 data management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Test environment management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Coverage?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All-at-once painful deployments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-292100" lvl="0" marL="457200" rtl="0" algn="l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"/>
              <a:buFont typeface="Open Sans"/>
              <a:buChar char="-"/>
            </a:pPr>
            <a:r>
              <a:rPr lang="en" sz="10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Teams wait on build queues</a:t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4" name="Google Shape;264;p36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36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266" name="Google Shape;266;p36"/>
          <p:cNvSpPr/>
          <p:nvPr/>
        </p:nvSpPr>
        <p:spPr>
          <a:xfrm>
            <a:off x="4026963" y="3560388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A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7" name="Google Shape;267;p36"/>
          <p:cNvSpPr/>
          <p:nvPr/>
        </p:nvSpPr>
        <p:spPr>
          <a:xfrm>
            <a:off x="4026963" y="2538275"/>
            <a:ext cx="4491300" cy="493800"/>
          </a:xfrm>
          <a:prstGeom prst="rect">
            <a:avLst/>
          </a:prstGeom>
          <a:solidFill>
            <a:srgbClr val="38761D">
              <a:alpha val="47490"/>
            </a:srgbClr>
          </a:solidFill>
          <a:ln cap="flat" cmpd="sng" w="19050">
            <a:solidFill>
              <a:srgbClr val="38761D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API Gateway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68" name="Google Shape;268;p36"/>
          <p:cNvSpPr/>
          <p:nvPr/>
        </p:nvSpPr>
        <p:spPr>
          <a:xfrm>
            <a:off x="7145413" y="3552875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B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69" name="Google Shape;269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57975" y="1465438"/>
            <a:ext cx="691849" cy="5520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70" name="Google Shape;270;p36"/>
          <p:cNvCxnSpPr>
            <a:stCxn id="269" idx="2"/>
          </p:cNvCxnSpPr>
          <p:nvPr/>
        </p:nvCxnSpPr>
        <p:spPr>
          <a:xfrm>
            <a:off x="5003900" y="2017463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71" name="Google Shape;271;p36"/>
          <p:cNvSpPr txBox="1"/>
          <p:nvPr/>
        </p:nvSpPr>
        <p:spPr>
          <a:xfrm>
            <a:off x="5059988" y="2194022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272" name="Google Shape;272;p36"/>
          <p:cNvGrpSpPr/>
          <p:nvPr/>
        </p:nvGrpSpPr>
        <p:grpSpPr>
          <a:xfrm>
            <a:off x="4657984" y="3039590"/>
            <a:ext cx="719400" cy="520800"/>
            <a:chOff x="1683488" y="2523613"/>
            <a:chExt cx="719400" cy="520800"/>
          </a:xfrm>
        </p:grpSpPr>
        <p:cxnSp>
          <p:nvCxnSpPr>
            <p:cNvPr id="273" name="Google Shape;273;p36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74" name="Google Shape;274;p36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5" name="Google Shape;275;p36"/>
          <p:cNvGrpSpPr/>
          <p:nvPr/>
        </p:nvGrpSpPr>
        <p:grpSpPr>
          <a:xfrm>
            <a:off x="7770613" y="3030154"/>
            <a:ext cx="719400" cy="520800"/>
            <a:chOff x="1683488" y="2523613"/>
            <a:chExt cx="719400" cy="520800"/>
          </a:xfrm>
        </p:grpSpPr>
        <p:cxnSp>
          <p:nvCxnSpPr>
            <p:cNvPr id="276" name="Google Shape;276;p36"/>
            <p:cNvCxnSpPr/>
            <p:nvPr/>
          </p:nvCxnSpPr>
          <p:spPr>
            <a:xfrm>
              <a:off x="1716825" y="2523613"/>
              <a:ext cx="0" cy="5208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77" name="Google Shape;277;p36"/>
            <p:cNvSpPr txBox="1"/>
            <p:nvPr/>
          </p:nvSpPr>
          <p:spPr>
            <a:xfrm>
              <a:off x="1683488" y="2703947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grpSp>
        <p:nvGrpSpPr>
          <p:cNvPr id="278" name="Google Shape;278;p36"/>
          <p:cNvGrpSpPr/>
          <p:nvPr/>
        </p:nvGrpSpPr>
        <p:grpSpPr>
          <a:xfrm>
            <a:off x="5385663" y="3809050"/>
            <a:ext cx="1773900" cy="196009"/>
            <a:chOff x="984842" y="2166973"/>
            <a:chExt cx="1773900" cy="196009"/>
          </a:xfrm>
        </p:grpSpPr>
        <p:cxnSp>
          <p:nvCxnSpPr>
            <p:cNvPr id="279" name="Google Shape;279;p36"/>
            <p:cNvCxnSpPr/>
            <p:nvPr/>
          </p:nvCxnSpPr>
          <p:spPr>
            <a:xfrm>
              <a:off x="984842" y="2166973"/>
              <a:ext cx="1773900" cy="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280" name="Google Shape;280;p36"/>
            <p:cNvSpPr txBox="1"/>
            <p:nvPr/>
          </p:nvSpPr>
          <p:spPr>
            <a:xfrm>
              <a:off x="1512138" y="2195282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281" name="Google Shape;281;p36"/>
          <p:cNvSpPr/>
          <p:nvPr/>
        </p:nvSpPr>
        <p:spPr>
          <a:xfrm>
            <a:off x="7145413" y="4365963"/>
            <a:ext cx="1344600" cy="493800"/>
          </a:xfrm>
          <a:prstGeom prst="rect">
            <a:avLst/>
          </a:prstGeom>
          <a:noFill/>
          <a:ln cap="flat" cmpd="sng" w="19050">
            <a:solidFill>
              <a:srgbClr val="F9CB9C"/>
            </a:solidFill>
            <a:prstDash val="dash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Microservice C</a:t>
            </a:r>
            <a:endParaRPr sz="12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82" name="Google Shape;282;p36"/>
          <p:cNvSpPr txBox="1"/>
          <p:nvPr/>
        </p:nvSpPr>
        <p:spPr>
          <a:xfrm>
            <a:off x="4753759" y="4356599"/>
            <a:ext cx="7194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JSON/XML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283" name="Google Shape;283;p36"/>
          <p:cNvCxnSpPr>
            <a:stCxn id="266" idx="2"/>
            <a:endCxn id="284" idx="1"/>
          </p:cNvCxnSpPr>
          <p:nvPr/>
        </p:nvCxnSpPr>
        <p:spPr>
          <a:xfrm flipH="1" rot="-5400000">
            <a:off x="5080713" y="3672738"/>
            <a:ext cx="557700" cy="1320600"/>
          </a:xfrm>
          <a:prstGeom prst="bentConnector2">
            <a:avLst/>
          </a:prstGeom>
          <a:noFill/>
          <a:ln cap="flat" cmpd="sng" w="19050">
            <a:solidFill>
              <a:srgbClr val="666666"/>
            </a:solidFill>
            <a:prstDash val="dot"/>
            <a:round/>
            <a:headEnd len="med" w="med" type="none"/>
            <a:tailEnd len="med" w="med" type="triangle"/>
          </a:ln>
        </p:spPr>
      </p:cxnSp>
      <p:cxnSp>
        <p:nvCxnSpPr>
          <p:cNvPr id="285" name="Google Shape;285;p36"/>
          <p:cNvCxnSpPr>
            <a:stCxn id="284" idx="3"/>
            <a:endCxn id="281" idx="1"/>
          </p:cNvCxnSpPr>
          <p:nvPr/>
        </p:nvCxnSpPr>
        <p:spPr>
          <a:xfrm>
            <a:off x="6528550" y="4611818"/>
            <a:ext cx="616800" cy="900"/>
          </a:xfrm>
          <a:prstGeom prst="bentConnector3">
            <a:avLst>
              <a:gd fmla="val 50005" name="adj1"/>
            </a:avLst>
          </a:prstGeom>
          <a:noFill/>
          <a:ln cap="flat" cmpd="sng" w="19050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pic>
        <p:nvPicPr>
          <p:cNvPr id="286" name="Google Shape;286;p3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57564" y="3338323"/>
            <a:ext cx="158172" cy="16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6"/>
          <p:cNvPicPr preferRelativeResize="0"/>
          <p:nvPr/>
        </p:nvPicPr>
        <p:blipFill rotWithShape="1">
          <a:blip r:embed="rId5">
            <a:alphaModFix/>
          </a:blip>
          <a:srcRect b="18536" l="30723" r="32102" t="16583"/>
          <a:stretch/>
        </p:blipFill>
        <p:spPr>
          <a:xfrm>
            <a:off x="4745575" y="1316675"/>
            <a:ext cx="115725" cy="113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88" name="Google Shape;288;p3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238949" y="3316338"/>
            <a:ext cx="115725" cy="21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9" name="Google Shape;289;p3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228213" y="4194250"/>
            <a:ext cx="137201" cy="1372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90" name="Google Shape;290;p36"/>
          <p:cNvGrpSpPr/>
          <p:nvPr/>
        </p:nvGrpSpPr>
        <p:grpSpPr>
          <a:xfrm>
            <a:off x="6000250" y="4511318"/>
            <a:ext cx="547800" cy="201000"/>
            <a:chOff x="6076450" y="4513450"/>
            <a:chExt cx="547800" cy="201000"/>
          </a:xfrm>
        </p:grpSpPr>
        <p:sp>
          <p:nvSpPr>
            <p:cNvPr id="291" name="Google Shape;291;p36"/>
            <p:cNvSpPr/>
            <p:nvPr/>
          </p:nvSpPr>
          <p:spPr>
            <a:xfrm rot="-5400000">
              <a:off x="6268750" y="4332488"/>
              <a:ext cx="163200" cy="547800"/>
            </a:xfrm>
            <a:prstGeom prst="can">
              <a:avLst>
                <a:gd fmla="val 25000" name="adj"/>
              </a:avLst>
            </a:prstGeom>
            <a:solidFill>
              <a:srgbClr val="1155CC">
                <a:alpha val="50840"/>
              </a:srgbClr>
            </a:solidFill>
            <a:ln cap="flat" cmpd="sng" w="9525">
              <a:solidFill>
                <a:srgbClr val="00B6F0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6"/>
            <p:cNvSpPr/>
            <p:nvPr/>
          </p:nvSpPr>
          <p:spPr>
            <a:xfrm>
              <a:off x="6095950" y="4513450"/>
              <a:ext cx="508800" cy="2010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FFFFFF"/>
                  </a:solidFill>
                  <a:latin typeface="Open Sans"/>
                  <a:ea typeface="Open Sans"/>
                  <a:cs typeface="Open Sans"/>
                  <a:sym typeface="Open Sans"/>
                </a:rPr>
                <a:t>MQ</a:t>
              </a:r>
              <a:endParaRPr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cxnSp>
        <p:nvCxnSpPr>
          <p:cNvPr id="292" name="Google Shape;292;p36"/>
          <p:cNvCxnSpPr>
            <a:stCxn id="293" idx="2"/>
          </p:cNvCxnSpPr>
          <p:nvPr/>
        </p:nvCxnSpPr>
        <p:spPr>
          <a:xfrm>
            <a:off x="7424700" y="2013350"/>
            <a:ext cx="0" cy="520800"/>
          </a:xfrm>
          <a:prstGeom prst="straightConnector1">
            <a:avLst/>
          </a:prstGeom>
          <a:noFill/>
          <a:ln cap="flat" cmpd="sng" w="19050">
            <a:solidFill>
              <a:srgbClr val="666666"/>
            </a:solidFill>
            <a:prstDash val="solid"/>
            <a:round/>
            <a:headEnd len="med" w="med" type="triangle"/>
            <a:tailEnd len="med" w="med" type="triangle"/>
          </a:ln>
        </p:spPr>
      </p:cxnSp>
      <p:sp>
        <p:nvSpPr>
          <p:cNvPr id="294" name="Google Shape;294;p36"/>
          <p:cNvSpPr txBox="1"/>
          <p:nvPr/>
        </p:nvSpPr>
        <p:spPr>
          <a:xfrm>
            <a:off x="6586275" y="2189900"/>
            <a:ext cx="793800" cy="167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rPr>
              <a:t>JSON/HTTP</a:t>
            </a:r>
            <a:endParaRPr sz="600">
              <a:solidFill>
                <a:srgbClr val="99999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95" name="Google Shape;295;p3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84025" y="1198476"/>
            <a:ext cx="421990" cy="316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p3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396763" y="1148809"/>
            <a:ext cx="368600" cy="36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7" name="Google Shape;297;p3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7274000" y="1496675"/>
            <a:ext cx="301410" cy="520801"/>
          </a:xfrm>
          <a:prstGeom prst="rect">
            <a:avLst/>
          </a:prstGeom>
          <a:noFill/>
          <a:ln>
            <a:noFill/>
          </a:ln>
        </p:spPr>
      </p:pic>
      <p:sp>
        <p:nvSpPr>
          <p:cNvPr id="298" name="Google Shape;298;p36"/>
          <p:cNvSpPr/>
          <p:nvPr/>
        </p:nvSpPr>
        <p:spPr>
          <a:xfrm>
            <a:off x="4983550" y="843000"/>
            <a:ext cx="30300" cy="6480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99" name="Google Shape;299;p3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967225" y="502575"/>
            <a:ext cx="255900" cy="2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300" name="Google Shape;300;p36"/>
          <p:cNvSpPr/>
          <p:nvPr/>
        </p:nvSpPr>
        <p:spPr>
          <a:xfrm>
            <a:off x="4822925" y="1971275"/>
            <a:ext cx="30300" cy="5670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36"/>
          <p:cNvSpPr/>
          <p:nvPr/>
        </p:nvSpPr>
        <p:spPr>
          <a:xfrm>
            <a:off x="4822925" y="2537050"/>
            <a:ext cx="30300" cy="14373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36"/>
          <p:cNvSpPr/>
          <p:nvPr/>
        </p:nvSpPr>
        <p:spPr>
          <a:xfrm rot="1198986">
            <a:off x="4907426" y="1475002"/>
            <a:ext cx="28091" cy="513545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36"/>
          <p:cNvSpPr/>
          <p:nvPr/>
        </p:nvSpPr>
        <p:spPr>
          <a:xfrm flipH="1" rot="5400000">
            <a:off x="6772400" y="2085575"/>
            <a:ext cx="28200" cy="31743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36"/>
          <p:cNvSpPr/>
          <p:nvPr/>
        </p:nvSpPr>
        <p:spPr>
          <a:xfrm rot="5400000">
            <a:off x="6189050" y="2608000"/>
            <a:ext cx="30300" cy="27030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36"/>
          <p:cNvSpPr/>
          <p:nvPr/>
        </p:nvSpPr>
        <p:spPr>
          <a:xfrm>
            <a:off x="5169200" y="843600"/>
            <a:ext cx="30300" cy="28431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36"/>
          <p:cNvSpPr/>
          <p:nvPr/>
        </p:nvSpPr>
        <p:spPr>
          <a:xfrm>
            <a:off x="7525400" y="3974650"/>
            <a:ext cx="30300" cy="5079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36"/>
          <p:cNvSpPr/>
          <p:nvPr/>
        </p:nvSpPr>
        <p:spPr>
          <a:xfrm flipH="1" rot="5400000">
            <a:off x="7950525" y="4059400"/>
            <a:ext cx="28200" cy="8181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36"/>
          <p:cNvSpPr/>
          <p:nvPr/>
        </p:nvSpPr>
        <p:spPr>
          <a:xfrm>
            <a:off x="8373650" y="3658625"/>
            <a:ext cx="30300" cy="823800"/>
          </a:xfrm>
          <a:prstGeom prst="rect">
            <a:avLst/>
          </a:prstGeom>
          <a:solidFill>
            <a:srgbClr val="FF00FF">
              <a:alpha val="4525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09" name="Google Shape;309;p36"/>
          <p:cNvGrpSpPr/>
          <p:nvPr/>
        </p:nvGrpSpPr>
        <p:grpSpPr>
          <a:xfrm>
            <a:off x="7817713" y="4046675"/>
            <a:ext cx="771576" cy="319200"/>
            <a:chOff x="1763913" y="2724034"/>
            <a:chExt cx="771576" cy="319200"/>
          </a:xfrm>
        </p:grpSpPr>
        <p:cxnSp>
          <p:nvCxnSpPr>
            <p:cNvPr id="310" name="Google Shape;310;p36"/>
            <p:cNvCxnSpPr>
              <a:stCxn id="268" idx="2"/>
              <a:endCxn id="281" idx="0"/>
            </p:cNvCxnSpPr>
            <p:nvPr/>
          </p:nvCxnSpPr>
          <p:spPr>
            <a:xfrm>
              <a:off x="1763913" y="2724034"/>
              <a:ext cx="0" cy="319200"/>
            </a:xfrm>
            <a:prstGeom prst="straightConnector1">
              <a:avLst/>
            </a:prstGeom>
            <a:noFill/>
            <a:ln cap="flat" cmpd="sng" w="19050">
              <a:solidFill>
                <a:srgbClr val="666666"/>
              </a:solidFill>
              <a:prstDash val="solid"/>
              <a:round/>
              <a:headEnd len="med" w="med" type="triangle"/>
              <a:tailEnd len="med" w="med" type="triangle"/>
            </a:ln>
          </p:spPr>
        </p:cxnSp>
        <p:sp>
          <p:nvSpPr>
            <p:cNvPr id="311" name="Google Shape;311;p36"/>
            <p:cNvSpPr txBox="1"/>
            <p:nvPr/>
          </p:nvSpPr>
          <p:spPr>
            <a:xfrm>
              <a:off x="1816088" y="2800360"/>
              <a:ext cx="719400" cy="1677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rgbClr val="999999"/>
                  </a:solidFill>
                  <a:latin typeface="Open Sans"/>
                  <a:ea typeface="Open Sans"/>
                  <a:cs typeface="Open Sans"/>
                  <a:sym typeface="Open Sans"/>
                </a:rPr>
                <a:t>JSON/HTTP</a:t>
              </a:r>
              <a:endParaRPr sz="600">
                <a:solidFill>
                  <a:srgbClr val="99999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312" name="Google Shape;312;p36"/>
          <p:cNvSpPr/>
          <p:nvPr/>
        </p:nvSpPr>
        <p:spPr>
          <a:xfrm>
            <a:off x="4972694" y="843600"/>
            <a:ext cx="64200" cy="231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FF">
              <a:alpha val="7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6"/>
          <p:cNvSpPr txBox="1"/>
          <p:nvPr/>
        </p:nvSpPr>
        <p:spPr>
          <a:xfrm>
            <a:off x="576750" y="627800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The old way...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4" name="Google Shape;314;p36"/>
          <p:cNvSpPr txBox="1"/>
          <p:nvPr/>
        </p:nvSpPr>
        <p:spPr>
          <a:xfrm>
            <a:off x="576750" y="1085000"/>
            <a:ext cx="4268400" cy="44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2DCBB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Why this is hard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315" name="Google Shape;315;p36"/>
          <p:cNvSpPr/>
          <p:nvPr/>
        </p:nvSpPr>
        <p:spPr>
          <a:xfrm rot="10800000">
            <a:off x="5152244" y="829313"/>
            <a:ext cx="64200" cy="231300"/>
          </a:xfrm>
          <a:prstGeom prst="downArrow">
            <a:avLst>
              <a:gd fmla="val 50000" name="adj1"/>
              <a:gd fmla="val 50000" name="adj2"/>
            </a:avLst>
          </a:prstGeom>
          <a:solidFill>
            <a:srgbClr val="FF00FF">
              <a:alpha val="7486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16" name="Google Shape;316;p36"/>
          <p:cNvGrpSpPr/>
          <p:nvPr/>
        </p:nvGrpSpPr>
        <p:grpSpPr>
          <a:xfrm>
            <a:off x="771525" y="4051794"/>
            <a:ext cx="1993050" cy="311658"/>
            <a:chOff x="1447800" y="4312619"/>
            <a:chExt cx="1993050" cy="311658"/>
          </a:xfrm>
        </p:grpSpPr>
        <p:grpSp>
          <p:nvGrpSpPr>
            <p:cNvPr id="317" name="Google Shape;317;p36"/>
            <p:cNvGrpSpPr/>
            <p:nvPr/>
          </p:nvGrpSpPr>
          <p:grpSpPr>
            <a:xfrm>
              <a:off x="1447800" y="4312619"/>
              <a:ext cx="1993050" cy="311658"/>
              <a:chOff x="1457325" y="3419169"/>
              <a:chExt cx="1993050" cy="311658"/>
            </a:xfrm>
          </p:grpSpPr>
          <p:grpSp>
            <p:nvGrpSpPr>
              <p:cNvPr id="318" name="Google Shape;318;p36"/>
              <p:cNvGrpSpPr/>
              <p:nvPr/>
            </p:nvGrpSpPr>
            <p:grpSpPr>
              <a:xfrm>
                <a:off x="1457325" y="3424250"/>
                <a:ext cx="1529850" cy="301500"/>
                <a:chOff x="1076325" y="3481400"/>
                <a:chExt cx="1529850" cy="301500"/>
              </a:xfrm>
            </p:grpSpPr>
            <p:sp>
              <p:nvSpPr>
                <p:cNvPr id="319" name="Google Shape;319;p36"/>
                <p:cNvSpPr/>
                <p:nvPr/>
              </p:nvSpPr>
              <p:spPr>
                <a:xfrm>
                  <a:off x="1076325" y="3481400"/>
                  <a:ext cx="447600" cy="301500"/>
                </a:xfrm>
                <a:prstGeom prst="rect">
                  <a:avLst/>
                </a:prstGeom>
                <a:solidFill>
                  <a:srgbClr val="9900FF">
                    <a:alpha val="8939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ctr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aseline="-25000" sz="800"/>
                </a:p>
              </p:txBody>
            </p:sp>
            <p:sp>
              <p:nvSpPr>
                <p:cNvPr id="320" name="Google Shape;320;p36"/>
                <p:cNvSpPr/>
                <p:nvPr/>
              </p:nvSpPr>
              <p:spPr>
                <a:xfrm>
                  <a:off x="1604025" y="3481400"/>
                  <a:ext cx="301500" cy="301500"/>
                </a:xfrm>
                <a:prstGeom prst="rect">
                  <a:avLst/>
                </a:prstGeom>
                <a:solidFill>
                  <a:srgbClr val="9900FF">
                    <a:alpha val="7542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 baseline="-25000" sz="600"/>
                </a:p>
              </p:txBody>
            </p:sp>
            <p:sp>
              <p:nvSpPr>
                <p:cNvPr id="321" name="Google Shape;321;p36"/>
                <p:cNvSpPr/>
                <p:nvPr/>
              </p:nvSpPr>
              <p:spPr>
                <a:xfrm>
                  <a:off x="1985625" y="3481400"/>
                  <a:ext cx="199200" cy="301500"/>
                </a:xfrm>
                <a:prstGeom prst="rect">
                  <a:avLst/>
                </a:prstGeom>
                <a:solidFill>
                  <a:srgbClr val="9900FF">
                    <a:alpha val="63129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2" name="Google Shape;322;p36"/>
                <p:cNvSpPr/>
                <p:nvPr/>
              </p:nvSpPr>
              <p:spPr>
                <a:xfrm>
                  <a:off x="2238000" y="3481400"/>
                  <a:ext cx="199200" cy="301500"/>
                </a:xfrm>
                <a:prstGeom prst="rect">
                  <a:avLst/>
                </a:prstGeom>
                <a:solidFill>
                  <a:srgbClr val="9900FF">
                    <a:alpha val="4916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  <p:sp>
              <p:nvSpPr>
                <p:cNvPr id="323" name="Google Shape;323;p36"/>
                <p:cNvSpPr/>
                <p:nvPr/>
              </p:nvSpPr>
              <p:spPr>
                <a:xfrm>
                  <a:off x="2490375" y="3481400"/>
                  <a:ext cx="115800" cy="301500"/>
                </a:xfrm>
                <a:prstGeom prst="rect">
                  <a:avLst/>
                </a:prstGeom>
                <a:solidFill>
                  <a:srgbClr val="9900FF">
                    <a:alpha val="40780"/>
                  </a:srgbClr>
                </a:solidFill>
                <a:ln>
                  <a:noFill/>
                </a:ln>
              </p:spPr>
              <p:txBody>
                <a:bodyPr anchorCtr="0" anchor="ctr" bIns="91425" lIns="91425" spcFirstLastPara="1" rIns="91425" wrap="square" tIns="91425">
                  <a:noAutofit/>
                </a:bodyPr>
                <a:lstStyle/>
                <a:p>
                  <a:pPr indent="0" lvl="0" marL="0" rtl="0" algn="l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t/>
                  </a:r>
                  <a:endParaRPr/>
                </a:p>
              </p:txBody>
            </p:sp>
          </p:grpSp>
          <p:pic>
            <p:nvPicPr>
              <p:cNvPr id="324" name="Google Shape;324;p36"/>
              <p:cNvPicPr preferRelativeResize="0"/>
              <p:nvPr/>
            </p:nvPicPr>
            <p:blipFill>
              <a:blip r:embed="rId12">
                <a:alphaModFix/>
              </a:blip>
              <a:stretch>
                <a:fillRect/>
              </a:stretch>
            </p:blipFill>
            <p:spPr>
              <a:xfrm>
                <a:off x="3028375" y="3419169"/>
                <a:ext cx="422000" cy="311658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325" name="Google Shape;325;p36"/>
            <p:cNvSpPr txBox="1"/>
            <p:nvPr/>
          </p:nvSpPr>
          <p:spPr>
            <a:xfrm>
              <a:off x="1447800" y="4362550"/>
              <a:ext cx="4428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#1</a:t>
              </a:r>
              <a:endParaRPr sz="500"/>
            </a:p>
          </p:txBody>
        </p:sp>
        <p:sp>
          <p:nvSpPr>
            <p:cNvPr id="326" name="Google Shape;326;p36"/>
            <p:cNvSpPr txBox="1"/>
            <p:nvPr/>
          </p:nvSpPr>
          <p:spPr>
            <a:xfrm>
              <a:off x="2000250" y="4362550"/>
              <a:ext cx="2559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#2</a:t>
              </a:r>
              <a:endParaRPr sz="500"/>
            </a:p>
          </p:txBody>
        </p:sp>
        <p:sp>
          <p:nvSpPr>
            <p:cNvPr id="327" name="Google Shape;327;p36"/>
            <p:cNvSpPr txBox="1"/>
            <p:nvPr/>
          </p:nvSpPr>
          <p:spPr>
            <a:xfrm>
              <a:off x="2327100" y="4362550"/>
              <a:ext cx="2559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#3</a:t>
              </a:r>
              <a:endParaRPr sz="500"/>
            </a:p>
          </p:txBody>
        </p:sp>
        <p:sp>
          <p:nvSpPr>
            <p:cNvPr id="328" name="Google Shape;328;p36"/>
            <p:cNvSpPr txBox="1"/>
            <p:nvPr/>
          </p:nvSpPr>
          <p:spPr>
            <a:xfrm>
              <a:off x="2583000" y="4362550"/>
              <a:ext cx="2559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#4</a:t>
              </a:r>
              <a:endParaRPr sz="500"/>
            </a:p>
          </p:txBody>
        </p:sp>
        <p:sp>
          <p:nvSpPr>
            <p:cNvPr id="329" name="Google Shape;329;p36"/>
            <p:cNvSpPr txBox="1"/>
            <p:nvPr/>
          </p:nvSpPr>
          <p:spPr>
            <a:xfrm>
              <a:off x="2786050" y="4362550"/>
              <a:ext cx="255900" cy="2118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500"/>
                <a:t>#5</a:t>
              </a:r>
              <a:endParaRPr sz="500"/>
            </a:p>
          </p:txBody>
        </p:sp>
      </p:grp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3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37"/>
          <p:cNvSpPr/>
          <p:nvPr/>
        </p:nvSpPr>
        <p:spPr>
          <a:xfrm>
            <a:off x="0" y="-3"/>
            <a:ext cx="9144000" cy="3165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7"/>
          <p:cNvSpPr txBox="1"/>
          <p:nvPr/>
        </p:nvSpPr>
        <p:spPr>
          <a:xfrm>
            <a:off x="36850" y="30425"/>
            <a:ext cx="8072700" cy="25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HOW WE TEST MICROSERVICES NOW</a:t>
            </a:r>
            <a:endParaRPr sz="8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grpSp>
        <p:nvGrpSpPr>
          <p:cNvPr id="336" name="Google Shape;336;p37"/>
          <p:cNvGrpSpPr/>
          <p:nvPr/>
        </p:nvGrpSpPr>
        <p:grpSpPr>
          <a:xfrm>
            <a:off x="757252" y="1200125"/>
            <a:ext cx="6596492" cy="3167100"/>
            <a:chOff x="1243027" y="1200150"/>
            <a:chExt cx="6596492" cy="3167100"/>
          </a:xfrm>
        </p:grpSpPr>
        <p:sp>
          <p:nvSpPr>
            <p:cNvPr id="337" name="Google Shape;337;p37"/>
            <p:cNvSpPr/>
            <p:nvPr/>
          </p:nvSpPr>
          <p:spPr>
            <a:xfrm>
              <a:off x="1243027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8" name="Google Shape;338;p37"/>
            <p:cNvSpPr/>
            <p:nvPr/>
          </p:nvSpPr>
          <p:spPr>
            <a:xfrm>
              <a:off x="2442385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39" name="Google Shape;339;p37"/>
            <p:cNvSpPr/>
            <p:nvPr/>
          </p:nvSpPr>
          <p:spPr>
            <a:xfrm>
              <a:off x="3641743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0" name="Google Shape;340;p37"/>
            <p:cNvSpPr/>
            <p:nvPr/>
          </p:nvSpPr>
          <p:spPr>
            <a:xfrm>
              <a:off x="4841102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1" name="Google Shape;341;p37"/>
            <p:cNvSpPr/>
            <p:nvPr/>
          </p:nvSpPr>
          <p:spPr>
            <a:xfrm>
              <a:off x="6040460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2" name="Google Shape;342;p37"/>
            <p:cNvSpPr/>
            <p:nvPr/>
          </p:nvSpPr>
          <p:spPr>
            <a:xfrm>
              <a:off x="7239818" y="1200150"/>
              <a:ext cx="599700" cy="3167100"/>
            </a:xfrm>
            <a:prstGeom prst="rect">
              <a:avLst/>
            </a:prstGeom>
            <a:solidFill>
              <a:srgbClr val="CCCCCC">
                <a:alpha val="1654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43" name="Google Shape;343;p37"/>
          <p:cNvGrpSpPr/>
          <p:nvPr/>
        </p:nvGrpSpPr>
        <p:grpSpPr>
          <a:xfrm>
            <a:off x="1356931" y="1200150"/>
            <a:ext cx="6596492" cy="3167100"/>
            <a:chOff x="1842706" y="1200150"/>
            <a:chExt cx="6596492" cy="3167100"/>
          </a:xfrm>
        </p:grpSpPr>
        <p:sp>
          <p:nvSpPr>
            <p:cNvPr id="344" name="Google Shape;344;p37"/>
            <p:cNvSpPr/>
            <p:nvPr/>
          </p:nvSpPr>
          <p:spPr>
            <a:xfrm>
              <a:off x="1842706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7"/>
            <p:cNvSpPr/>
            <p:nvPr/>
          </p:nvSpPr>
          <p:spPr>
            <a:xfrm>
              <a:off x="3042064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7"/>
            <p:cNvSpPr/>
            <p:nvPr/>
          </p:nvSpPr>
          <p:spPr>
            <a:xfrm>
              <a:off x="4241423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7"/>
            <p:cNvSpPr/>
            <p:nvPr/>
          </p:nvSpPr>
          <p:spPr>
            <a:xfrm>
              <a:off x="5440781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8" name="Google Shape;348;p37"/>
            <p:cNvSpPr/>
            <p:nvPr/>
          </p:nvSpPr>
          <p:spPr>
            <a:xfrm>
              <a:off x="6640139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9" name="Google Shape;349;p37"/>
            <p:cNvSpPr/>
            <p:nvPr/>
          </p:nvSpPr>
          <p:spPr>
            <a:xfrm>
              <a:off x="7839498" y="1200150"/>
              <a:ext cx="599700" cy="3167100"/>
            </a:xfrm>
            <a:prstGeom prst="rect">
              <a:avLst/>
            </a:prstGeom>
            <a:solidFill>
              <a:srgbClr val="CCCCCC">
                <a:alpha val="10380"/>
              </a:srgbClr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50" name="Google Shape;350;p37"/>
          <p:cNvSpPr txBox="1"/>
          <p:nvPr/>
        </p:nvSpPr>
        <p:spPr>
          <a:xfrm>
            <a:off x="605152" y="339200"/>
            <a:ext cx="3957300" cy="56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Scaling</a:t>
            </a:r>
            <a:endParaRPr sz="30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1" name="Google Shape;351;p37"/>
          <p:cNvCxnSpPr/>
          <p:nvPr/>
        </p:nvCxnSpPr>
        <p:spPr>
          <a:xfrm>
            <a:off x="762000" y="1204925"/>
            <a:ext cx="0" cy="3152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52" name="Google Shape;352;p37"/>
          <p:cNvCxnSpPr/>
          <p:nvPr/>
        </p:nvCxnSpPr>
        <p:spPr>
          <a:xfrm>
            <a:off x="757250" y="4367225"/>
            <a:ext cx="7210500" cy="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53" name="Google Shape;353;p37"/>
          <p:cNvSpPr txBox="1"/>
          <p:nvPr/>
        </p:nvSpPr>
        <p:spPr>
          <a:xfrm>
            <a:off x="94975" y="2474088"/>
            <a:ext cx="6858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Cost / Complexity / Time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354" name="Google Shape;354;p37"/>
          <p:cNvSpPr txBox="1"/>
          <p:nvPr/>
        </p:nvSpPr>
        <p:spPr>
          <a:xfrm>
            <a:off x="3833927" y="4552975"/>
            <a:ext cx="1642500" cy="26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Number teams / components</a:t>
            </a:r>
            <a:endParaRPr sz="7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cxnSp>
        <p:nvCxnSpPr>
          <p:cNvPr id="355" name="Google Shape;355;p37"/>
          <p:cNvCxnSpPr>
            <a:endCxn id="356" idx="2"/>
          </p:cNvCxnSpPr>
          <p:nvPr/>
        </p:nvCxnSpPr>
        <p:spPr>
          <a:xfrm rot="10800000">
            <a:off x="3068825" y="1873488"/>
            <a:ext cx="0" cy="20319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dot"/>
            <a:round/>
            <a:headEnd len="med" w="med" type="oval"/>
            <a:tailEnd len="med" w="med" type="none"/>
          </a:ln>
        </p:spPr>
      </p:cxnSp>
      <p:cxnSp>
        <p:nvCxnSpPr>
          <p:cNvPr id="357" name="Google Shape;357;p37"/>
          <p:cNvCxnSpPr/>
          <p:nvPr/>
        </p:nvCxnSpPr>
        <p:spPr>
          <a:xfrm rot="10800000">
            <a:off x="4357950" y="2624000"/>
            <a:ext cx="0" cy="971700"/>
          </a:xfrm>
          <a:prstGeom prst="straightConnector1">
            <a:avLst/>
          </a:prstGeom>
          <a:noFill/>
          <a:ln cap="flat" cmpd="sng" w="9525">
            <a:solidFill>
              <a:srgbClr val="EFEFEF"/>
            </a:solidFill>
            <a:prstDash val="dot"/>
            <a:round/>
            <a:headEnd len="med" w="med" type="oval"/>
            <a:tailEnd len="med" w="med" type="none"/>
          </a:ln>
        </p:spPr>
      </p:cxnSp>
      <p:cxnSp>
        <p:nvCxnSpPr>
          <p:cNvPr id="358" name="Google Shape;358;p37"/>
          <p:cNvCxnSpPr>
            <a:endCxn id="359" idx="2"/>
          </p:cNvCxnSpPr>
          <p:nvPr/>
        </p:nvCxnSpPr>
        <p:spPr>
          <a:xfrm rot="10800000">
            <a:off x="5898700" y="1873488"/>
            <a:ext cx="0" cy="1217400"/>
          </a:xfrm>
          <a:prstGeom prst="straightConnector1">
            <a:avLst/>
          </a:prstGeom>
          <a:noFill/>
          <a:ln cap="flat" cmpd="sng" w="9525">
            <a:solidFill>
              <a:srgbClr val="D9D9D9"/>
            </a:solidFill>
            <a:prstDash val="dot"/>
            <a:round/>
            <a:headEnd len="med" w="med" type="oval"/>
            <a:tailEnd len="med" w="med" type="none"/>
          </a:ln>
        </p:spPr>
      </p:cxnSp>
      <p:sp>
        <p:nvSpPr>
          <p:cNvPr id="359" name="Google Shape;359;p37"/>
          <p:cNvSpPr/>
          <p:nvPr/>
        </p:nvSpPr>
        <p:spPr>
          <a:xfrm>
            <a:off x="5305750" y="1502688"/>
            <a:ext cx="1185900" cy="370800"/>
          </a:xfrm>
          <a:prstGeom prst="rect">
            <a:avLst/>
          </a:prstGeom>
          <a:solidFill>
            <a:srgbClr val="B9C3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Build time</a:t>
            </a:r>
            <a:endParaRPr sz="700">
              <a:solidFill>
                <a:srgbClr val="FFFFFF"/>
              </a:solidFill>
            </a:endParaRPr>
          </a:p>
        </p:txBody>
      </p:sp>
      <p:cxnSp>
        <p:nvCxnSpPr>
          <p:cNvPr id="360" name="Google Shape;360;p37"/>
          <p:cNvCxnSpPr/>
          <p:nvPr/>
        </p:nvCxnSpPr>
        <p:spPr>
          <a:xfrm flipH="1" rot="10800000">
            <a:off x="761925" y="3795863"/>
            <a:ext cx="7182000" cy="576000"/>
          </a:xfrm>
          <a:prstGeom prst="straightConnector1">
            <a:avLst/>
          </a:prstGeom>
          <a:noFill/>
          <a:ln cap="flat" cmpd="sng" w="9525">
            <a:solidFill>
              <a:srgbClr val="FF9900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1" name="Google Shape;361;p37"/>
          <p:cNvSpPr/>
          <p:nvPr/>
        </p:nvSpPr>
        <p:spPr>
          <a:xfrm>
            <a:off x="7116425" y="2595875"/>
            <a:ext cx="1327500" cy="370800"/>
          </a:xfrm>
          <a:prstGeom prst="rect">
            <a:avLst/>
          </a:prstGeom>
          <a:solidFill>
            <a:srgbClr val="A64D79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# Environments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362" name="Google Shape;362;p37"/>
          <p:cNvSpPr/>
          <p:nvPr/>
        </p:nvSpPr>
        <p:spPr>
          <a:xfrm>
            <a:off x="3764988" y="2366750"/>
            <a:ext cx="1185900" cy="370800"/>
          </a:xfrm>
          <a:prstGeom prst="rect">
            <a:avLst/>
          </a:prstGeom>
          <a:solidFill>
            <a:srgbClr val="2DCBB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Risk associated with change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363" name="Google Shape;363;p37"/>
          <p:cNvSpPr/>
          <p:nvPr/>
        </p:nvSpPr>
        <p:spPr>
          <a:xfrm>
            <a:off x="762000" y="1200150"/>
            <a:ext cx="6791325" cy="3147975"/>
          </a:xfrm>
          <a:custGeom>
            <a:rect b="b" l="l" r="r" t="t"/>
            <a:pathLst>
              <a:path extrusionOk="0" h="125919" w="271653">
                <a:moveTo>
                  <a:pt x="0" y="125919"/>
                </a:moveTo>
                <a:cubicBezTo>
                  <a:pt x="14256" y="123570"/>
                  <a:pt x="56357" y="118809"/>
                  <a:pt x="85535" y="111824"/>
                </a:cubicBezTo>
                <a:cubicBezTo>
                  <a:pt x="114713" y="104839"/>
                  <a:pt x="149065" y="96076"/>
                  <a:pt x="175070" y="84011"/>
                </a:cubicBezTo>
                <a:cubicBezTo>
                  <a:pt x="201075" y="71946"/>
                  <a:pt x="225468" y="53436"/>
                  <a:pt x="241565" y="39434"/>
                </a:cubicBezTo>
                <a:cubicBezTo>
                  <a:pt x="257662" y="25432"/>
                  <a:pt x="266638" y="6572"/>
                  <a:pt x="271653" y="0"/>
                </a:cubicBezTo>
              </a:path>
            </a:pathLst>
          </a:custGeom>
          <a:noFill/>
          <a:ln cap="flat" cmpd="sng" w="19050">
            <a:solidFill>
              <a:srgbClr val="3DC5EC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364" name="Google Shape;364;p37"/>
          <p:cNvCxnSpPr/>
          <p:nvPr/>
        </p:nvCxnSpPr>
        <p:spPr>
          <a:xfrm flipH="1" rot="10800000">
            <a:off x="762000" y="3395675"/>
            <a:ext cx="7196100" cy="95250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dash"/>
            <a:round/>
            <a:headEnd len="med" w="med" type="none"/>
            <a:tailEnd len="med" w="med" type="none"/>
          </a:ln>
        </p:spPr>
      </p:cxnSp>
      <p:sp>
        <p:nvSpPr>
          <p:cNvPr id="365" name="Google Shape;365;p37"/>
          <p:cNvSpPr/>
          <p:nvPr/>
        </p:nvSpPr>
        <p:spPr>
          <a:xfrm>
            <a:off x="781050" y="1204925"/>
            <a:ext cx="7077075" cy="3143250"/>
          </a:xfrm>
          <a:custGeom>
            <a:rect b="b" l="l" r="r" t="t"/>
            <a:pathLst>
              <a:path extrusionOk="0" h="125730" w="283083">
                <a:moveTo>
                  <a:pt x="0" y="125730"/>
                </a:moveTo>
                <a:cubicBezTo>
                  <a:pt x="13145" y="123730"/>
                  <a:pt x="47752" y="120554"/>
                  <a:pt x="78867" y="113728"/>
                </a:cubicBezTo>
                <a:cubicBezTo>
                  <a:pt x="109982" y="106902"/>
                  <a:pt x="158941" y="96424"/>
                  <a:pt x="186690" y="84772"/>
                </a:cubicBezTo>
                <a:cubicBezTo>
                  <a:pt x="214440" y="73120"/>
                  <a:pt x="229299" y="57944"/>
                  <a:pt x="245364" y="43815"/>
                </a:cubicBezTo>
                <a:cubicBezTo>
                  <a:pt x="261430" y="29686"/>
                  <a:pt x="276797" y="7303"/>
                  <a:pt x="283083" y="0"/>
                </a:cubicBezTo>
              </a:path>
            </a:pathLst>
          </a:custGeom>
          <a:noFill/>
          <a:ln cap="flat" cmpd="sng" w="19050">
            <a:solidFill>
              <a:srgbClr val="B9C353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6" name="Google Shape;366;p37"/>
          <p:cNvSpPr txBox="1"/>
          <p:nvPr/>
        </p:nvSpPr>
        <p:spPr>
          <a:xfrm>
            <a:off x="7996525" y="3201400"/>
            <a:ext cx="1147500" cy="690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Teams + Components</a:t>
            </a:r>
            <a:endParaRPr b="1" sz="6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Linear increase in teams and components results in exponential increase in other factors</a:t>
            </a:r>
            <a:endParaRPr sz="600">
              <a:solidFill>
                <a:srgbClr val="FFFFFF"/>
              </a:solidFill>
            </a:endParaRPr>
          </a:p>
        </p:txBody>
      </p:sp>
      <p:sp>
        <p:nvSpPr>
          <p:cNvPr id="356" name="Google Shape;356;p37"/>
          <p:cNvSpPr/>
          <p:nvPr/>
        </p:nvSpPr>
        <p:spPr>
          <a:xfrm>
            <a:off x="2405075" y="1502688"/>
            <a:ext cx="1327500" cy="370800"/>
          </a:xfrm>
          <a:prstGeom prst="rect">
            <a:avLst/>
          </a:prstGeom>
          <a:solidFill>
            <a:srgbClr val="9900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Developer idle time (queues)</a:t>
            </a:r>
            <a:endParaRPr sz="700">
              <a:solidFill>
                <a:srgbClr val="FFFFFF"/>
              </a:solidFill>
            </a:endParaRPr>
          </a:p>
        </p:txBody>
      </p:sp>
      <p:sp>
        <p:nvSpPr>
          <p:cNvPr id="367" name="Google Shape;367;p37"/>
          <p:cNvSpPr/>
          <p:nvPr/>
        </p:nvSpPr>
        <p:spPr>
          <a:xfrm>
            <a:off x="814400" y="1676400"/>
            <a:ext cx="7143750" cy="2681300"/>
          </a:xfrm>
          <a:custGeom>
            <a:rect b="b" l="l" r="r" t="t"/>
            <a:pathLst>
              <a:path extrusionOk="0" h="107252" w="285750">
                <a:moveTo>
                  <a:pt x="0" y="107252"/>
                </a:moveTo>
                <a:cubicBezTo>
                  <a:pt x="17399" y="104680"/>
                  <a:pt x="72866" y="98393"/>
                  <a:pt x="104394" y="91821"/>
                </a:cubicBezTo>
                <a:cubicBezTo>
                  <a:pt x="135922" y="85249"/>
                  <a:pt x="164877" y="77946"/>
                  <a:pt x="189166" y="67818"/>
                </a:cubicBezTo>
                <a:cubicBezTo>
                  <a:pt x="213455" y="57690"/>
                  <a:pt x="234029" y="42355"/>
                  <a:pt x="250126" y="31052"/>
                </a:cubicBezTo>
                <a:cubicBezTo>
                  <a:pt x="266223" y="19749"/>
                  <a:pt x="279813" y="5175"/>
                  <a:pt x="285750" y="0"/>
                </a:cubicBezTo>
              </a:path>
            </a:pathLst>
          </a:custGeom>
          <a:noFill/>
          <a:ln cap="flat" cmpd="sng" w="19050">
            <a:solidFill>
              <a:srgbClr val="A64D79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68" name="Google Shape;368;p37"/>
          <p:cNvSpPr/>
          <p:nvPr/>
        </p:nvSpPr>
        <p:spPr>
          <a:xfrm>
            <a:off x="809625" y="1200150"/>
            <a:ext cx="6424625" cy="3157550"/>
          </a:xfrm>
          <a:custGeom>
            <a:rect b="b" l="l" r="r" t="t"/>
            <a:pathLst>
              <a:path extrusionOk="0" h="126302" w="256985">
                <a:moveTo>
                  <a:pt x="0" y="126302"/>
                </a:moveTo>
                <a:cubicBezTo>
                  <a:pt x="15558" y="122810"/>
                  <a:pt x="67405" y="112681"/>
                  <a:pt x="93345" y="105347"/>
                </a:cubicBezTo>
                <a:cubicBezTo>
                  <a:pt x="119285" y="98013"/>
                  <a:pt x="133160" y="94107"/>
                  <a:pt x="155639" y="82296"/>
                </a:cubicBezTo>
                <a:cubicBezTo>
                  <a:pt x="178118" y="70485"/>
                  <a:pt x="211328" y="48197"/>
                  <a:pt x="228219" y="34481"/>
                </a:cubicBezTo>
                <a:cubicBezTo>
                  <a:pt x="245110" y="20765"/>
                  <a:pt x="252191" y="5747"/>
                  <a:pt x="256985" y="0"/>
                </a:cubicBezTo>
              </a:path>
            </a:pathLst>
          </a:custGeom>
          <a:noFill/>
          <a:ln cap="flat" cmpd="sng" w="19050">
            <a:solidFill>
              <a:srgbClr val="9900FF"/>
            </a:solidFill>
            <a:prstDash val="solid"/>
            <a:round/>
            <a:headEnd len="med" w="med" type="none"/>
            <a:tailEnd len="med" w="med" type="none"/>
          </a:ln>
        </p:spPr>
      </p:sp>
      <p:cxnSp>
        <p:nvCxnSpPr>
          <p:cNvPr id="369" name="Google Shape;369;p37"/>
          <p:cNvCxnSpPr>
            <a:stCxn id="361" idx="0"/>
          </p:cNvCxnSpPr>
          <p:nvPr/>
        </p:nvCxnSpPr>
        <p:spPr>
          <a:xfrm rot="10800000">
            <a:off x="7780175" y="1828775"/>
            <a:ext cx="0" cy="767100"/>
          </a:xfrm>
          <a:prstGeom prst="straightConnector1">
            <a:avLst/>
          </a:prstGeom>
          <a:noFill/>
          <a:ln cap="flat" cmpd="sng" w="9525">
            <a:solidFill>
              <a:srgbClr val="F3F3F3"/>
            </a:solidFill>
            <a:prstDash val="dot"/>
            <a:round/>
            <a:headEnd len="med" w="med" type="oval"/>
            <a:tailEnd len="med" w="med" type="non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